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ccueil" id="{477EFDFB-8E2B-4EAF-955C-C51F7977A71A}">
          <p14:sldIdLst>
            <p14:sldId id="256"/>
          </p14:sldIdLst>
        </p14:section>
        <p14:section name="Notre Mission" id="{44232381-6C21-46C1-85B8-E61C45B41DF6}">
          <p14:sldIdLst>
            <p14:sldId id="257"/>
            <p14:sldId id="258"/>
          </p14:sldIdLst>
        </p14:section>
        <p14:section name="Nos Objectifs" id="{8FF69467-4EE4-4892-B9EE-4DFEE6146ED6}">
          <p14:sldIdLst>
            <p14:sldId id="259"/>
            <p14:sldId id="260"/>
          </p14:sldIdLst>
        </p14:section>
        <p14:section name="Nos Solutions" id="{26305E64-6769-4E49-8066-E65FA25558B7}">
          <p14:sldIdLst>
            <p14:sldId id="261"/>
            <p14:sldId id="262"/>
          </p14:sldIdLst>
        </p14:section>
        <p14:section name="Analyse Swot" id="{CF080F2B-F29D-477A-A63B-99CB5B13AC60}">
          <p14:sldIdLst>
            <p14:sldId id="263"/>
            <p14:sldId id="264"/>
          </p14:sldIdLst>
        </p14:section>
        <p14:section name="Roadmap" id="{591E2249-F529-433C-89F3-98504F7BCE6E}">
          <p14:sldIdLst>
            <p14:sldId id="265"/>
            <p14:sldId id="266"/>
          </p14:sldIdLst>
        </p14:section>
      </p14:sectionLst>
    </p:ext>
    <p:ext uri="{EFAFB233-063F-42B5-8137-9DF3F51BA10A}">
      <p15:sldGuideLst xmlns:p15="http://schemas.microsoft.com/office/powerpoint/2012/main">
        <p15:guide id="1" orient="horz" pos="232" userDrawn="1">
          <p15:clr>
            <a:srgbClr val="A4A3A4"/>
          </p15:clr>
        </p15:guide>
        <p15:guide id="2" pos="27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98E2"/>
    <a:srgbClr val="FB75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66"/>
      </p:cViewPr>
      <p:guideLst>
        <p:guide orient="horz" pos="232"/>
        <p:guide pos="2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D5561-A02F-44AC-81AE-37D3AF721571}" type="datetimeFigureOut">
              <a:rPr lang="fr-FR" smtClean="0"/>
              <a:t>04/04/2026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92B7A-1FB6-4248-8F4F-DCF95D790C51}" type="slidenum">
              <a:rPr lang="fr-FR" smtClean="0"/>
              <a:t>‹N°›</a:t>
            </a:fld>
            <a:endParaRPr lang="fr-FR"/>
          </a:p>
        </p:txBody>
      </p:sp>
    </p:spTree>
    <p:extLst>
      <p:ext uri="{BB962C8B-B14F-4D97-AF65-F5344CB8AC3E}">
        <p14:creationId xmlns:p14="http://schemas.microsoft.com/office/powerpoint/2010/main" val="3363209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7992B7A-1FB6-4248-8F4F-DCF95D790C51}" type="slidenum">
              <a:rPr lang="fr-FR" smtClean="0"/>
              <a:t>1</a:t>
            </a:fld>
            <a:endParaRPr lang="fr-FR"/>
          </a:p>
        </p:txBody>
      </p:sp>
    </p:spTree>
    <p:extLst>
      <p:ext uri="{BB962C8B-B14F-4D97-AF65-F5344CB8AC3E}">
        <p14:creationId xmlns:p14="http://schemas.microsoft.com/office/powerpoint/2010/main" val="1876543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7992B7A-1FB6-4248-8F4F-DCF95D790C51}" type="slidenum">
              <a:rPr lang="fr-FR" smtClean="0"/>
              <a:t>7</a:t>
            </a:fld>
            <a:endParaRPr lang="fr-FR"/>
          </a:p>
        </p:txBody>
      </p:sp>
    </p:spTree>
    <p:extLst>
      <p:ext uri="{BB962C8B-B14F-4D97-AF65-F5344CB8AC3E}">
        <p14:creationId xmlns:p14="http://schemas.microsoft.com/office/powerpoint/2010/main" val="113331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A8E95-FF32-CD4B-3D85-B9A08605EA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63D489-B3F6-AE04-D735-C21E3E64E9A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413F29-9A68-0548-F976-2843ADE06CD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8C61904-B5B6-67F4-7F95-C9CA8DB91037}"/>
              </a:ext>
            </a:extLst>
          </p:cNvPr>
          <p:cNvSpPr>
            <a:spLocks noGrp="1"/>
          </p:cNvSpPr>
          <p:nvPr>
            <p:ph type="sldNum" sz="quarter" idx="5"/>
          </p:nvPr>
        </p:nvSpPr>
        <p:spPr/>
        <p:txBody>
          <a:bodyPr/>
          <a:lstStyle/>
          <a:p>
            <a:fld id="{27992B7A-1FB6-4248-8F4F-DCF95D790C51}" type="slidenum">
              <a:rPr lang="fr-FR" smtClean="0"/>
              <a:t>9</a:t>
            </a:fld>
            <a:endParaRPr lang="fr-FR"/>
          </a:p>
        </p:txBody>
      </p:sp>
    </p:spTree>
    <p:extLst>
      <p:ext uri="{BB962C8B-B14F-4D97-AF65-F5344CB8AC3E}">
        <p14:creationId xmlns:p14="http://schemas.microsoft.com/office/powerpoint/2010/main" val="4097570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A22D5-D548-C6E4-81B5-23B21223448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2E5D9E-CE97-EDCF-F9E4-077A781810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6C04AF6-BF4F-B2EB-4F80-493D756DF85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19D1ED5-A8AA-0A3F-2624-B17D23B123DC}"/>
              </a:ext>
            </a:extLst>
          </p:cNvPr>
          <p:cNvSpPr>
            <a:spLocks noGrp="1"/>
          </p:cNvSpPr>
          <p:nvPr>
            <p:ph type="sldNum" sz="quarter" idx="5"/>
          </p:nvPr>
        </p:nvSpPr>
        <p:spPr/>
        <p:txBody>
          <a:bodyPr/>
          <a:lstStyle/>
          <a:p>
            <a:fld id="{27992B7A-1FB6-4248-8F4F-DCF95D790C51}" type="slidenum">
              <a:rPr lang="fr-FR" smtClean="0"/>
              <a:t>11</a:t>
            </a:fld>
            <a:endParaRPr lang="fr-FR"/>
          </a:p>
        </p:txBody>
      </p:sp>
    </p:spTree>
    <p:extLst>
      <p:ext uri="{BB962C8B-B14F-4D97-AF65-F5344CB8AC3E}">
        <p14:creationId xmlns:p14="http://schemas.microsoft.com/office/powerpoint/2010/main" val="1067434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E1C677-3220-CAA2-A429-59237F17CF7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9D46DB8-5A19-8791-EA2E-8B63805A55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E36E7F3-2C8A-3FEB-F184-452F73E02B0B}"/>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F5AA1EAC-9D76-6B09-682A-9CC1EB4F087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0779FE-53E9-54A7-136A-75C334D0DED4}"/>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109773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6856B3-9263-D4FD-295C-AF74A68573C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44BDACE-3ADA-C5BC-0B1D-4DDD4DBB07F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83A7B3-7360-5D65-D2BA-F0607E334B47}"/>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9F60CEC4-42C9-7A48-AE3B-243DAE78CEE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4964F6-AF4B-1734-F6CE-BB13A1C2B238}"/>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695307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265283-FFE8-A9BD-5B85-D58FD38FD8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E8CA43-4EBE-9D6B-71A1-9006705AD8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6072CAB-7027-828D-DAE7-E2A702290FE0}"/>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861775F8-C3D4-8748-401D-9D8EB156913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72DDCF-4A0F-81E3-4171-17E3E344D893}"/>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707731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523F6B-1BB9-831D-6419-C4691AF057E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599B393-95B8-D3C3-6B3C-E7742914CE3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438A86E-5774-5FFD-5DB2-3C5A5EDD372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61099A9-F599-208A-961B-61F3C8B0C3C8}"/>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24FF7FC2-C937-2968-A785-935D02D308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48A2C7E-2644-5A15-B990-BBD91042657B}"/>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721021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3C25E-6569-7B7C-7636-D2B70C5AD83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3FE6558-12BF-5087-0CDB-F2A01E44F7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FDAFE98-CFE8-579B-EF7C-8BAD88E3718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328B8F9-CFF4-AC3E-5C0D-928624930E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4FE1265-D869-F257-1278-6D15C57E32F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62D84F6-40AF-B578-2CCF-74F1223FF53E}"/>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8" name="Espace réservé du pied de page 7">
            <a:extLst>
              <a:ext uri="{FF2B5EF4-FFF2-40B4-BE49-F238E27FC236}">
                <a16:creationId xmlns:a16="http://schemas.microsoft.com/office/drawing/2014/main" id="{783A6B43-00EF-A216-853B-997A4F628D8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9999B61-5C07-D358-10F0-AF7CD97B3483}"/>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3151676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FCE7A-F713-B4DB-6D2F-5AC69E8C0A8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391A185-E7BC-7B3E-86C1-C69927677E85}"/>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4" name="Espace réservé du pied de page 3">
            <a:extLst>
              <a:ext uri="{FF2B5EF4-FFF2-40B4-BE49-F238E27FC236}">
                <a16:creationId xmlns:a16="http://schemas.microsoft.com/office/drawing/2014/main" id="{817CBBFB-5093-71B7-9D01-34D97DB6082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1CDA7F4-5AEF-8A43-4CEC-F65F2EFB9552}"/>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831577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73AD4A8-3F20-58ED-6F41-543B8C30F9EA}"/>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3" name="Espace réservé du pied de page 2">
            <a:extLst>
              <a:ext uri="{FF2B5EF4-FFF2-40B4-BE49-F238E27FC236}">
                <a16:creationId xmlns:a16="http://schemas.microsoft.com/office/drawing/2014/main" id="{09D75A45-2F49-317F-12D7-1A74C7C5056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434E481-4CAC-F0F5-8733-611926207022}"/>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1899243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F0BB5-C86D-147C-4548-F98E7146103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5C7C5FB-04F4-F6B6-9560-A57E82B1C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B447D15-7C5A-E26E-D6C0-C38B31E8B6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19AC5D-66CC-186B-3AB8-8F67FD70F285}"/>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AEB71E94-4E8F-C563-F65D-FE5590B88EB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CAB7E3-B304-994F-549A-718E679A5A59}"/>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16366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D7845F-6161-9910-C4A7-8C43DF43137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93EA2BC-8873-5805-D963-F877C70B6D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6ACEED7-1D37-ECBE-047F-134185A8A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C862AA9-3745-180E-A0D3-00797C2DB6BF}"/>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6" name="Espace réservé du pied de page 5">
            <a:extLst>
              <a:ext uri="{FF2B5EF4-FFF2-40B4-BE49-F238E27FC236}">
                <a16:creationId xmlns:a16="http://schemas.microsoft.com/office/drawing/2014/main" id="{5A9D7381-FA7B-DC14-65EB-600D114B840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137ABDD-E15F-EEDF-A466-3D744A8D25EB}"/>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2544772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9BFCB3-E22A-DACE-8EBD-934FF3F5A42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816A886-2E36-62AA-F64B-06CF1E83171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9A9ED61-1DEF-CC0A-C7A9-5FA9E429EA6B}"/>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B18B104F-9413-9766-B61D-1B1A2B866EF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79CCA85-E887-CB77-3A54-68C78FFFEAD3}"/>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1050366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5B9BCDA-9726-C26E-060F-F70D13CB1C6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7FD1402-3828-7C5E-2504-A46DE869C1F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B554DF-D1CC-482F-263E-C1E5C4961812}"/>
              </a:ext>
            </a:extLst>
          </p:cNvPr>
          <p:cNvSpPr>
            <a:spLocks noGrp="1"/>
          </p:cNvSpPr>
          <p:nvPr>
            <p:ph type="dt" sz="half" idx="10"/>
          </p:nvPr>
        </p:nvSpPr>
        <p:spPr/>
        <p:txBody>
          <a:bodyPr/>
          <a:lstStyle/>
          <a:p>
            <a:fld id="{030FC432-3DB4-4AA3-997D-499E401A4151}"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209E0AD6-B7E0-B060-0FC8-967DB722AA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37290B0-703A-DEC7-A9D8-DE40D6F31EC9}"/>
              </a:ext>
            </a:extLst>
          </p:cNvPr>
          <p:cNvSpPr>
            <a:spLocks noGrp="1"/>
          </p:cNvSpPr>
          <p:nvPr>
            <p:ph type="sldNum" sz="quarter" idx="12"/>
          </p:nvPr>
        </p:nvSpPr>
        <p:spPr/>
        <p:txBody>
          <a:bodyPr/>
          <a:lstStyle/>
          <a:p>
            <a:fld id="{8521AC0E-88BE-4D4E-8496-28FB0F8B3C4B}" type="slidenum">
              <a:rPr lang="fr-FR" smtClean="0"/>
              <a:t>‹N°›</a:t>
            </a:fld>
            <a:endParaRPr lang="fr-FR"/>
          </a:p>
        </p:txBody>
      </p:sp>
    </p:spTree>
    <p:extLst>
      <p:ext uri="{BB962C8B-B14F-4D97-AF65-F5344CB8AC3E}">
        <p14:creationId xmlns:p14="http://schemas.microsoft.com/office/powerpoint/2010/main" val="1443962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91C6A17-EA75-801D-7E0E-1C4F7FDDCE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EC95C2F-B9D6-865D-7825-35945836D0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049AA3-E6AE-D1C7-7B39-63DDF93CCD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0FC432-3DB4-4AA3-997D-499E401A4151}" type="datetimeFigureOut">
              <a:rPr lang="fr-FR" smtClean="0"/>
              <a:t>04/04/2026</a:t>
            </a:fld>
            <a:endParaRPr lang="fr-FR"/>
          </a:p>
        </p:txBody>
      </p:sp>
      <p:sp>
        <p:nvSpPr>
          <p:cNvPr id="5" name="Espace réservé du pied de page 4">
            <a:extLst>
              <a:ext uri="{FF2B5EF4-FFF2-40B4-BE49-F238E27FC236}">
                <a16:creationId xmlns:a16="http://schemas.microsoft.com/office/drawing/2014/main" id="{55298FE1-3949-4FC3-414D-8F8F98AEAF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734A27C-870D-C299-8C50-1ACB48460D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21AC0E-88BE-4D4E-8496-28FB0F8B3C4B}" type="slidenum">
              <a:rPr lang="fr-FR" smtClean="0"/>
              <a:t>‹N°›</a:t>
            </a:fld>
            <a:endParaRPr lang="fr-FR"/>
          </a:p>
        </p:txBody>
      </p:sp>
    </p:spTree>
    <p:extLst>
      <p:ext uri="{BB962C8B-B14F-4D97-AF65-F5344CB8AC3E}">
        <p14:creationId xmlns:p14="http://schemas.microsoft.com/office/powerpoint/2010/main" val="181209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slide" Target="slide6.xml"/><Relationship Id="rId18" Type="http://schemas.openxmlformats.org/officeDocument/2006/relationships/image" Target="../media/image7.png"/><Relationship Id="rId26" Type="http://schemas.openxmlformats.org/officeDocument/2006/relationships/image" Target="../media/image13.svg"/><Relationship Id="rId3" Type="http://schemas.openxmlformats.org/officeDocument/2006/relationships/image" Target="../media/image1.png"/><Relationship Id="rId21" Type="http://schemas.openxmlformats.org/officeDocument/2006/relationships/image" Target="../media/image8.png"/><Relationship Id="rId7" Type="http://schemas.openxmlformats.org/officeDocument/2006/relationships/slide" Target="slide2.xml"/><Relationship Id="rId12" Type="http://schemas.openxmlformats.org/officeDocument/2006/relationships/image" Target="../media/image5.png"/><Relationship Id="rId17" Type="http://schemas.openxmlformats.org/officeDocument/2006/relationships/image" Target="../media/image6.png"/><Relationship Id="rId25" Type="http://schemas.openxmlformats.org/officeDocument/2006/relationships/image" Target="../media/image12.png"/><Relationship Id="rId2" Type="http://schemas.openxmlformats.org/officeDocument/2006/relationships/notesSlide" Target="../notesSlides/notesSlide1.xml"/><Relationship Id="rId16" Type="http://schemas.openxmlformats.org/officeDocument/2006/relationships/slide" Target="slide8.xml"/><Relationship Id="rId20" Type="http://schemas.openxmlformats.org/officeDocument/2006/relationships/image" Target="../media/image7.png"/><Relationship Id="rId29"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4.png"/><Relationship Id="rId24" Type="http://schemas.openxmlformats.org/officeDocument/2006/relationships/image" Target="../media/image11.svg"/><Relationship Id="rId32" Type="http://schemas.openxmlformats.org/officeDocument/2006/relationships/image" Target="../media/image19.svg"/><Relationship Id="rId5" Type="http://schemas.openxmlformats.org/officeDocument/2006/relationships/image" Target="../media/image2.jpg"/><Relationship Id="rId15" Type="http://schemas.openxmlformats.org/officeDocument/2006/relationships/image" Target="../media/image6.png"/><Relationship Id="rId23" Type="http://schemas.openxmlformats.org/officeDocument/2006/relationships/image" Target="../media/image10.png"/><Relationship Id="rId28" Type="http://schemas.openxmlformats.org/officeDocument/2006/relationships/image" Target="../media/image15.svg"/><Relationship Id="rId10" Type="http://schemas.openxmlformats.org/officeDocument/2006/relationships/slide" Target="slide4.xml"/><Relationship Id="rId19" Type="http://schemas.openxmlformats.org/officeDocument/2006/relationships/slide" Target="slide10.xml"/><Relationship Id="rId31" Type="http://schemas.openxmlformats.org/officeDocument/2006/relationships/image" Target="../media/image18.png"/><Relationship Id="rId4" Type="http://schemas.microsoft.com/office/2007/relationships/hdphoto" Target="../media/hdphoto1.wdp"/><Relationship Id="rId9" Type="http://schemas.openxmlformats.org/officeDocument/2006/relationships/image" Target="../media/image4.png"/><Relationship Id="rId14" Type="http://schemas.openxmlformats.org/officeDocument/2006/relationships/image" Target="../media/image5.png"/><Relationship Id="rId22" Type="http://schemas.openxmlformats.org/officeDocument/2006/relationships/image" Target="../media/image9.svg"/><Relationship Id="rId27" Type="http://schemas.openxmlformats.org/officeDocument/2006/relationships/image" Target="../media/image14.png"/><Relationship Id="rId30" Type="http://schemas.openxmlformats.org/officeDocument/2006/relationships/image" Target="../media/image17.sv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2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E64ABC0-EC1C-2A66-2D27-D1800A961F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14" y="0"/>
            <a:ext cx="12246428" cy="6858000"/>
          </a:xfrm>
          <a:prstGeom prst="rect">
            <a:avLst/>
          </a:prstGeom>
        </p:spPr>
      </p:pic>
      <p:sp useBgFill="1">
        <p:nvSpPr>
          <p:cNvPr id="7" name="ZoneTexte 6">
            <a:extLst>
              <a:ext uri="{FF2B5EF4-FFF2-40B4-BE49-F238E27FC236}">
                <a16:creationId xmlns:a16="http://schemas.microsoft.com/office/drawing/2014/main" id="{08CC450B-8992-D879-51E1-A6293F93ED83}"/>
              </a:ext>
            </a:extLst>
          </p:cNvPr>
          <p:cNvSpPr txBox="1"/>
          <p:nvPr/>
        </p:nvSpPr>
        <p:spPr>
          <a:xfrm>
            <a:off x="9486616" y="347232"/>
            <a:ext cx="2106118" cy="476071"/>
          </a:xfrm>
          <a:prstGeom prst="roundRect">
            <a:avLst>
              <a:gd name="adj" fmla="val 50000"/>
            </a:avLst>
          </a:prstGeom>
          <a:ln>
            <a:solidFill>
              <a:schemeClr val="bg1"/>
            </a:solidFill>
          </a:ln>
          <a:effectLst>
            <a:innerShdw blurRad="114300">
              <a:schemeClr val="bg1"/>
            </a:innerShdw>
          </a:effectLst>
        </p:spPr>
        <p:txBody>
          <a:bodyPr wrap="square" rtlCol="0">
            <a:spAutoFit/>
          </a:bodyPr>
          <a:lstStyle/>
          <a:p>
            <a:pPr algn="ctr"/>
            <a:r>
              <a:rPr lang="en-US" sz="1600" dirty="0">
                <a:solidFill>
                  <a:schemeClr val="bg1"/>
                </a:solidFill>
                <a:latin typeface="Darker Grotesque" pitchFamily="2" charset="0"/>
              </a:rPr>
              <a:t>24/02/2029</a:t>
            </a:r>
            <a:endParaRPr lang="fr-FR" sz="1600" dirty="0">
              <a:solidFill>
                <a:schemeClr val="bg1"/>
              </a:solidFill>
              <a:latin typeface="Darker Grotesque" pitchFamily="2" charset="0"/>
            </a:endParaRPr>
          </a:p>
        </p:txBody>
      </p:sp>
      <p:grpSp>
        <p:nvGrpSpPr>
          <p:cNvPr id="9" name="Groupe 8">
            <a:extLst>
              <a:ext uri="{FF2B5EF4-FFF2-40B4-BE49-F238E27FC236}">
                <a16:creationId xmlns:a16="http://schemas.microsoft.com/office/drawing/2014/main" id="{BE7A0B20-8453-80C9-3582-66F8A13A35FB}"/>
              </a:ext>
            </a:extLst>
          </p:cNvPr>
          <p:cNvGrpSpPr/>
          <p:nvPr/>
        </p:nvGrpSpPr>
        <p:grpSpPr>
          <a:xfrm>
            <a:off x="1026338" y="1518691"/>
            <a:ext cx="2106118" cy="2106118"/>
            <a:chOff x="1026338" y="1322882"/>
            <a:chExt cx="2106118" cy="2106118"/>
          </a:xfrm>
        </p:grpSpPr>
        <p:sp useBgFill="1">
          <p:nvSpPr>
            <p:cNvPr id="6" name="Ellipse 5">
              <a:extLst>
                <a:ext uri="{FF2B5EF4-FFF2-40B4-BE49-F238E27FC236}">
                  <a16:creationId xmlns:a16="http://schemas.microsoft.com/office/drawing/2014/main" id="{3D3E223A-8BE6-9D73-2AF2-399C6320C137}"/>
                </a:ext>
              </a:extLst>
            </p:cNvPr>
            <p:cNvSpPr/>
            <p:nvPr/>
          </p:nvSpPr>
          <p:spPr>
            <a:xfrm>
              <a:off x="1026338" y="1322882"/>
              <a:ext cx="2106118" cy="210611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psez="http://schemas.microsoft.com/office/powerpoint/2016/sectionzoom">
          <mc:Choice Requires="psez">
            <p:graphicFrame>
              <p:nvGraphicFramePr>
                <p:cNvPr id="3" name="Zoom de section 2">
                  <a:extLst>
                    <a:ext uri="{FF2B5EF4-FFF2-40B4-BE49-F238E27FC236}">
                      <a16:creationId xmlns:a16="http://schemas.microsoft.com/office/drawing/2014/main" id="{4802B861-0E14-9629-EB27-1FC13EC02BB0}"/>
                    </a:ext>
                  </a:extLst>
                </p:cNvPr>
                <p:cNvGraphicFramePr>
                  <a:graphicFrameLocks noChangeAspect="1"/>
                </p:cNvGraphicFramePr>
                <p:nvPr>
                  <p:extLst>
                    <p:ext uri="{D42A27DB-BD31-4B8C-83A1-F6EECF244321}">
                      <p14:modId xmlns:p14="http://schemas.microsoft.com/office/powerpoint/2010/main" val="869151870"/>
                    </p:ext>
                  </p:extLst>
                </p:nvPr>
              </p:nvGraphicFramePr>
              <p:xfrm>
                <a:off x="1276137" y="1924107"/>
                <a:ext cx="1606519" cy="903667"/>
              </p:xfrm>
              <a:graphic>
                <a:graphicData uri="http://schemas.microsoft.com/office/powerpoint/2016/sectionzoom">
                  <psez:sectionZm>
                    <psez:sectionZmObj sectionId="{44232381-6C21-46C1-85B8-E61C45B41DF6}">
                      <psez:zmPr id="{80C4EA5A-9772-488E-8F38-1655C8CD8696}" transitionDur="1000" showBg="0">
                        <p166:blipFill xmlns:p166="http://schemas.microsoft.com/office/powerpoint/2016/6/main">
                          <a:blip r:embed="rId6"/>
                          <a:stretch>
                            <a:fillRect/>
                          </a:stretch>
                        </p166:blipFill>
                        <p166:spPr xmlns:p166="http://schemas.microsoft.com/office/powerpoint/2016/6/main">
                          <a:xfrm>
                            <a:off x="0" y="0"/>
                            <a:ext cx="1606519" cy="903667"/>
                          </a:xfrm>
                          <a:prstGeom prst="rect">
                            <a:avLst/>
                          </a:prstGeom>
                          <a:noFill/>
                        </p166:spPr>
                      </psez:zmPr>
                    </psez:sectionZmObj>
                  </psez:sectionZm>
                </a:graphicData>
              </a:graphic>
            </p:graphicFrame>
          </mc:Choice>
          <mc:Fallback xmlns="">
            <p:pic>
              <p:nvPicPr>
                <p:cNvPr id="3" name="Zoom de section 2">
                  <a:hlinkClick r:id="rId7" action="ppaction://hlinksldjump"/>
                  <a:extLst>
                    <a:ext uri="{FF2B5EF4-FFF2-40B4-BE49-F238E27FC236}">
                      <a16:creationId xmlns:a16="http://schemas.microsoft.com/office/drawing/2014/main" id="{4802B861-0E14-9629-EB27-1FC13EC02BB0}"/>
                    </a:ext>
                  </a:extLst>
                </p:cNvPr>
                <p:cNvPicPr>
                  <a:picLocks noGrp="1" noRot="1" noChangeAspect="1" noMove="1" noResize="1" noEditPoints="1" noAdjustHandles="1" noChangeArrowheads="1" noChangeShapeType="1"/>
                </p:cNvPicPr>
                <p:nvPr/>
              </p:nvPicPr>
              <p:blipFill>
                <a:blip r:embed="rId8"/>
                <a:stretch>
                  <a:fillRect/>
                </a:stretch>
              </p:blipFill>
              <p:spPr>
                <a:xfrm>
                  <a:off x="1276137" y="2119916"/>
                  <a:ext cx="1606519" cy="903667"/>
                </a:xfrm>
                <a:prstGeom prst="rect">
                  <a:avLst/>
                </a:prstGeom>
                <a:noFill/>
              </p:spPr>
            </p:pic>
          </mc:Fallback>
        </mc:AlternateContent>
      </p:grpSp>
      <p:sp useBgFill="1">
        <p:nvSpPr>
          <p:cNvPr id="2" name="Ellipse 1">
            <a:extLst>
              <a:ext uri="{FF2B5EF4-FFF2-40B4-BE49-F238E27FC236}">
                <a16:creationId xmlns:a16="http://schemas.microsoft.com/office/drawing/2014/main" id="{72EEDFEE-EB2D-BC49-15BB-E1B3183DB835}"/>
              </a:ext>
            </a:extLst>
          </p:cNvPr>
          <p:cNvSpPr/>
          <p:nvPr/>
        </p:nvSpPr>
        <p:spPr>
          <a:xfrm>
            <a:off x="2918281" y="3233191"/>
            <a:ext cx="2106118" cy="210611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useBgFill="1">
        <p:nvSpPr>
          <p:cNvPr id="4" name="Ellipse 3">
            <a:extLst>
              <a:ext uri="{FF2B5EF4-FFF2-40B4-BE49-F238E27FC236}">
                <a16:creationId xmlns:a16="http://schemas.microsoft.com/office/drawing/2014/main" id="{39BC1403-D8F0-BD4C-02BD-D119770A24FA}"/>
              </a:ext>
            </a:extLst>
          </p:cNvPr>
          <p:cNvSpPr/>
          <p:nvPr/>
        </p:nvSpPr>
        <p:spPr>
          <a:xfrm>
            <a:off x="4833502" y="1518691"/>
            <a:ext cx="2106118" cy="210611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useBgFill="1">
        <p:nvSpPr>
          <p:cNvPr id="8" name="Ellipse 7">
            <a:extLst>
              <a:ext uri="{FF2B5EF4-FFF2-40B4-BE49-F238E27FC236}">
                <a16:creationId xmlns:a16="http://schemas.microsoft.com/office/drawing/2014/main" id="{406CF66D-26D2-14FB-2BDE-0BA890B63995}"/>
              </a:ext>
            </a:extLst>
          </p:cNvPr>
          <p:cNvSpPr/>
          <p:nvPr/>
        </p:nvSpPr>
        <p:spPr>
          <a:xfrm>
            <a:off x="8640667" y="1518691"/>
            <a:ext cx="2106118" cy="210611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useBgFill="1">
        <p:nvSpPr>
          <p:cNvPr id="10" name="Ellipse 9">
            <a:extLst>
              <a:ext uri="{FF2B5EF4-FFF2-40B4-BE49-F238E27FC236}">
                <a16:creationId xmlns:a16="http://schemas.microsoft.com/office/drawing/2014/main" id="{8E642463-5FFA-776D-9FDA-2ED6EBD440E5}"/>
              </a:ext>
            </a:extLst>
          </p:cNvPr>
          <p:cNvSpPr/>
          <p:nvPr/>
        </p:nvSpPr>
        <p:spPr>
          <a:xfrm>
            <a:off x="6953428" y="3233191"/>
            <a:ext cx="2106118" cy="210611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psez="http://schemas.microsoft.com/office/powerpoint/2016/sectionzoom">
        <mc:Choice Requires="psez">
          <p:graphicFrame>
            <p:nvGraphicFramePr>
              <p:cNvPr id="13" name="Zoom de section 12">
                <a:extLst>
                  <a:ext uri="{FF2B5EF4-FFF2-40B4-BE49-F238E27FC236}">
                    <a16:creationId xmlns:a16="http://schemas.microsoft.com/office/drawing/2014/main" id="{922DB3F9-E8C2-99F6-0A25-AB5A3F8CDA1C}"/>
                  </a:ext>
                </a:extLst>
              </p:cNvPr>
              <p:cNvGraphicFramePr>
                <a:graphicFrameLocks noChangeAspect="1"/>
              </p:cNvGraphicFramePr>
              <p:nvPr>
                <p:extLst>
                  <p:ext uri="{D42A27DB-BD31-4B8C-83A1-F6EECF244321}">
                    <p14:modId xmlns:p14="http://schemas.microsoft.com/office/powerpoint/2010/main" val="36137390"/>
                  </p:ext>
                </p:extLst>
              </p:nvPr>
            </p:nvGraphicFramePr>
            <p:xfrm>
              <a:off x="3188742" y="3835608"/>
              <a:ext cx="1602282" cy="901284"/>
            </p:xfrm>
            <a:graphic>
              <a:graphicData uri="http://schemas.microsoft.com/office/powerpoint/2016/sectionzoom">
                <psez:sectionZm>
                  <psez:sectionZmObj sectionId="{8FF69467-4EE4-4892-B9EE-4DFEE6146ED6}">
                    <psez:zmPr id="{741E5309-BAF2-4BAB-89ED-E4129C31B146}" transitionDur="1000" showBg="0">
                      <p166:blipFill xmlns:p166="http://schemas.microsoft.com/office/powerpoint/2016/6/main">
                        <a:blip r:embed="rId9"/>
                        <a:stretch>
                          <a:fillRect/>
                        </a:stretch>
                      </p166:blipFill>
                      <p166:spPr xmlns:p166="http://schemas.microsoft.com/office/powerpoint/2016/6/main">
                        <a:xfrm>
                          <a:off x="0" y="0"/>
                          <a:ext cx="1602282" cy="901284"/>
                        </a:xfrm>
                        <a:prstGeom prst="rect">
                          <a:avLst/>
                        </a:prstGeom>
                      </p166:spPr>
                    </psez:zmPr>
                  </psez:sectionZmObj>
                </psez:sectionZm>
              </a:graphicData>
            </a:graphic>
          </p:graphicFrame>
        </mc:Choice>
        <mc:Fallback xmlns="">
          <p:pic>
            <p:nvPicPr>
              <p:cNvPr id="13" name="Zoom de section 12">
                <a:hlinkClick r:id="rId10" action="ppaction://hlinksldjump"/>
                <a:extLst>
                  <a:ext uri="{FF2B5EF4-FFF2-40B4-BE49-F238E27FC236}">
                    <a16:creationId xmlns:a16="http://schemas.microsoft.com/office/drawing/2014/main" id="{922DB3F9-E8C2-99F6-0A25-AB5A3F8CDA1C}"/>
                  </a:ext>
                </a:extLst>
              </p:cNvPr>
              <p:cNvPicPr>
                <a:picLocks noGrp="1" noRot="1" noChangeAspect="1" noMove="1" noResize="1" noEditPoints="1" noAdjustHandles="1" noChangeArrowheads="1" noChangeShapeType="1"/>
              </p:cNvPicPr>
              <p:nvPr/>
            </p:nvPicPr>
            <p:blipFill>
              <a:blip r:embed="rId11"/>
              <a:stretch>
                <a:fillRect/>
              </a:stretch>
            </p:blipFill>
            <p:spPr>
              <a:xfrm>
                <a:off x="3188742" y="3835608"/>
                <a:ext cx="1602282" cy="901284"/>
              </a:xfrm>
              <a:prstGeom prst="rect">
                <a:avLst/>
              </a:prstGeom>
            </p:spPr>
          </p:pic>
        </mc:Fallback>
      </mc:AlternateContent>
      <mc:AlternateContent xmlns:mc="http://schemas.openxmlformats.org/markup-compatibility/2006" xmlns:psez="http://schemas.microsoft.com/office/powerpoint/2016/sectionzoom">
        <mc:Choice Requires="psez">
          <p:graphicFrame>
            <p:nvGraphicFramePr>
              <p:cNvPr id="15" name="Zoom de section 14">
                <a:extLst>
                  <a:ext uri="{FF2B5EF4-FFF2-40B4-BE49-F238E27FC236}">
                    <a16:creationId xmlns:a16="http://schemas.microsoft.com/office/drawing/2014/main" id="{272AF03F-8E7D-C7A3-718D-3A33C8BB4B22}"/>
                  </a:ext>
                </a:extLst>
              </p:cNvPr>
              <p:cNvGraphicFramePr>
                <a:graphicFrameLocks noChangeAspect="1"/>
              </p:cNvGraphicFramePr>
              <p:nvPr>
                <p:extLst>
                  <p:ext uri="{D42A27DB-BD31-4B8C-83A1-F6EECF244321}">
                    <p14:modId xmlns:p14="http://schemas.microsoft.com/office/powerpoint/2010/main" val="1290575422"/>
                  </p:ext>
                </p:extLst>
              </p:nvPr>
            </p:nvGraphicFramePr>
            <p:xfrm>
              <a:off x="5167868" y="2215053"/>
              <a:ext cx="1437386" cy="808530"/>
            </p:xfrm>
            <a:graphic>
              <a:graphicData uri="http://schemas.microsoft.com/office/powerpoint/2016/sectionzoom">
                <psez:sectionZm>
                  <psez:sectionZmObj sectionId="{26305E64-6769-4E49-8066-E65FA25558B7}">
                    <psez:zmPr id="{F0EEEC87-8EDE-4EE3-AB6E-ABFDC1FDDC17}" transitionDur="1000" showBg="0">
                      <p166:blipFill xmlns:p166="http://schemas.microsoft.com/office/powerpoint/2016/6/main">
                        <a:blip r:embed="rId12"/>
                        <a:stretch>
                          <a:fillRect/>
                        </a:stretch>
                      </p166:blipFill>
                      <p166:spPr xmlns:p166="http://schemas.microsoft.com/office/powerpoint/2016/6/main">
                        <a:xfrm>
                          <a:off x="0" y="0"/>
                          <a:ext cx="1437386" cy="808530"/>
                        </a:xfrm>
                        <a:prstGeom prst="rect">
                          <a:avLst/>
                        </a:prstGeom>
                      </p166:spPr>
                    </psez:zmPr>
                  </psez:sectionZmObj>
                </psez:sectionZm>
              </a:graphicData>
            </a:graphic>
          </p:graphicFrame>
        </mc:Choice>
        <mc:Fallback xmlns="">
          <p:pic>
            <p:nvPicPr>
              <p:cNvPr id="15" name="Zoom de section 14">
                <a:hlinkClick r:id="rId13" action="ppaction://hlinksldjump"/>
                <a:extLst>
                  <a:ext uri="{FF2B5EF4-FFF2-40B4-BE49-F238E27FC236}">
                    <a16:creationId xmlns:a16="http://schemas.microsoft.com/office/drawing/2014/main" id="{272AF03F-8E7D-C7A3-718D-3A33C8BB4B22}"/>
                  </a:ext>
                </a:extLst>
              </p:cNvPr>
              <p:cNvPicPr>
                <a:picLocks noGrp="1" noRot="1" noChangeAspect="1" noMove="1" noResize="1" noEditPoints="1" noAdjustHandles="1" noChangeArrowheads="1" noChangeShapeType="1"/>
              </p:cNvPicPr>
              <p:nvPr/>
            </p:nvPicPr>
            <p:blipFill>
              <a:blip r:embed="rId14"/>
              <a:stretch>
                <a:fillRect/>
              </a:stretch>
            </p:blipFill>
            <p:spPr>
              <a:xfrm>
                <a:off x="5167868" y="2215053"/>
                <a:ext cx="1437386" cy="808530"/>
              </a:xfrm>
              <a:prstGeom prst="rect">
                <a:avLst/>
              </a:prstGeom>
            </p:spPr>
          </p:pic>
        </mc:Fallback>
      </mc:AlternateContent>
      <mc:AlternateContent xmlns:mc="http://schemas.openxmlformats.org/markup-compatibility/2006" xmlns:psez="http://schemas.microsoft.com/office/powerpoint/2016/sectionzoom">
        <mc:Choice Requires="psez">
          <p:graphicFrame>
            <p:nvGraphicFramePr>
              <p:cNvPr id="17" name="Zoom de section 16">
                <a:extLst>
                  <a:ext uri="{FF2B5EF4-FFF2-40B4-BE49-F238E27FC236}">
                    <a16:creationId xmlns:a16="http://schemas.microsoft.com/office/drawing/2014/main" id="{96900023-23A0-312D-D3AF-6CD33994D3DB}"/>
                  </a:ext>
                </a:extLst>
              </p:cNvPr>
              <p:cNvGraphicFramePr>
                <a:graphicFrameLocks noChangeAspect="1"/>
              </p:cNvGraphicFramePr>
              <p:nvPr>
                <p:extLst>
                  <p:ext uri="{D42A27DB-BD31-4B8C-83A1-F6EECF244321}">
                    <p14:modId xmlns:p14="http://schemas.microsoft.com/office/powerpoint/2010/main" val="3050883654"/>
                  </p:ext>
                </p:extLst>
              </p:nvPr>
            </p:nvGraphicFramePr>
            <p:xfrm>
              <a:off x="7228665" y="3861842"/>
              <a:ext cx="1555644" cy="875050"/>
            </p:xfrm>
            <a:graphic>
              <a:graphicData uri="http://schemas.microsoft.com/office/powerpoint/2016/sectionzoom">
                <psez:sectionZm>
                  <psez:sectionZmObj sectionId="{CF080F2B-F29D-477A-A63B-99CB5B13AC60}">
                    <psez:zmPr id="{E9271D41-F366-4F39-95FD-DE6A48EAA7A2}" transitionDur="1000" showBg="0">
                      <p166:blipFill xmlns:p166="http://schemas.microsoft.com/office/powerpoint/2016/6/main">
                        <a:blip r:embed="rId15"/>
                        <a:stretch>
                          <a:fillRect/>
                        </a:stretch>
                      </p166:blipFill>
                      <p166:spPr xmlns:p166="http://schemas.microsoft.com/office/powerpoint/2016/6/main">
                        <a:xfrm>
                          <a:off x="0" y="0"/>
                          <a:ext cx="1555644" cy="875050"/>
                        </a:xfrm>
                        <a:prstGeom prst="rect">
                          <a:avLst/>
                        </a:prstGeom>
                      </p166:spPr>
                    </psez:zmPr>
                  </psez:sectionZmObj>
                </psez:sectionZm>
              </a:graphicData>
            </a:graphic>
          </p:graphicFrame>
        </mc:Choice>
        <mc:Fallback xmlns="">
          <p:pic>
            <p:nvPicPr>
              <p:cNvPr id="17" name="Zoom de section 16">
                <a:hlinkClick r:id="rId16" action="ppaction://hlinksldjump"/>
                <a:extLst>
                  <a:ext uri="{FF2B5EF4-FFF2-40B4-BE49-F238E27FC236}">
                    <a16:creationId xmlns:a16="http://schemas.microsoft.com/office/drawing/2014/main" id="{96900023-23A0-312D-D3AF-6CD33994D3DB}"/>
                  </a:ext>
                </a:extLst>
              </p:cNvPr>
              <p:cNvPicPr>
                <a:picLocks noGrp="1" noRot="1" noChangeAspect="1" noMove="1" noResize="1" noEditPoints="1" noAdjustHandles="1" noChangeArrowheads="1" noChangeShapeType="1"/>
              </p:cNvPicPr>
              <p:nvPr/>
            </p:nvPicPr>
            <p:blipFill>
              <a:blip r:embed="rId17"/>
              <a:stretch>
                <a:fillRect/>
              </a:stretch>
            </p:blipFill>
            <p:spPr>
              <a:xfrm>
                <a:off x="7228665" y="3861842"/>
                <a:ext cx="1555644" cy="875050"/>
              </a:xfrm>
              <a:prstGeom prst="rect">
                <a:avLst/>
              </a:prstGeom>
            </p:spPr>
          </p:pic>
        </mc:Fallback>
      </mc:AlternateContent>
      <mc:AlternateContent xmlns:mc="http://schemas.openxmlformats.org/markup-compatibility/2006" xmlns:psez="http://schemas.microsoft.com/office/powerpoint/2016/sectionzoom">
        <mc:Choice Requires="psez">
          <p:graphicFrame>
            <p:nvGraphicFramePr>
              <p:cNvPr id="19" name="Zoom de section 18">
                <a:extLst>
                  <a:ext uri="{FF2B5EF4-FFF2-40B4-BE49-F238E27FC236}">
                    <a16:creationId xmlns:a16="http://schemas.microsoft.com/office/drawing/2014/main" id="{ACCAF8D2-4E0D-88FF-B30C-0EA739B419C1}"/>
                  </a:ext>
                </a:extLst>
              </p:cNvPr>
              <p:cNvGraphicFramePr>
                <a:graphicFrameLocks noChangeAspect="1"/>
              </p:cNvGraphicFramePr>
              <p:nvPr>
                <p:extLst>
                  <p:ext uri="{D42A27DB-BD31-4B8C-83A1-F6EECF244321}">
                    <p14:modId xmlns:p14="http://schemas.microsoft.com/office/powerpoint/2010/main" val="3212359159"/>
                  </p:ext>
                </p:extLst>
              </p:nvPr>
            </p:nvGraphicFramePr>
            <p:xfrm>
              <a:off x="8848477" y="2122661"/>
              <a:ext cx="1687196" cy="949048"/>
            </p:xfrm>
            <a:graphic>
              <a:graphicData uri="http://schemas.microsoft.com/office/powerpoint/2016/sectionzoom">
                <psez:sectionZm>
                  <psez:sectionZmObj sectionId="{591E2249-F529-433C-89F3-98504F7BCE6E}">
                    <psez:zmPr id="{8623A7A6-B273-439C-94B6-4AA994F39CF6}" transitionDur="1000" showBg="0">
                      <p166:blipFill xmlns:p166="http://schemas.microsoft.com/office/powerpoint/2016/6/main">
                        <a:blip r:embed="rId18"/>
                        <a:stretch>
                          <a:fillRect/>
                        </a:stretch>
                      </p166:blipFill>
                      <p166:spPr xmlns:p166="http://schemas.microsoft.com/office/powerpoint/2016/6/main">
                        <a:xfrm>
                          <a:off x="0" y="0"/>
                          <a:ext cx="1687196" cy="949048"/>
                        </a:xfrm>
                        <a:prstGeom prst="rect">
                          <a:avLst/>
                        </a:prstGeom>
                      </p166:spPr>
                    </psez:zmPr>
                  </psez:sectionZmObj>
                </psez:sectionZm>
              </a:graphicData>
            </a:graphic>
          </p:graphicFrame>
        </mc:Choice>
        <mc:Fallback xmlns="">
          <p:pic>
            <p:nvPicPr>
              <p:cNvPr id="19" name="Zoom de section 18">
                <a:hlinkClick r:id="rId19" action="ppaction://hlinksldjump"/>
                <a:extLst>
                  <a:ext uri="{FF2B5EF4-FFF2-40B4-BE49-F238E27FC236}">
                    <a16:creationId xmlns:a16="http://schemas.microsoft.com/office/drawing/2014/main" id="{ACCAF8D2-4E0D-88FF-B30C-0EA739B419C1}"/>
                  </a:ext>
                </a:extLst>
              </p:cNvPr>
              <p:cNvPicPr>
                <a:picLocks noGrp="1" noRot="1" noChangeAspect="1" noMove="1" noResize="1" noEditPoints="1" noAdjustHandles="1" noChangeArrowheads="1" noChangeShapeType="1"/>
              </p:cNvPicPr>
              <p:nvPr/>
            </p:nvPicPr>
            <p:blipFill>
              <a:blip r:embed="rId20"/>
              <a:stretch>
                <a:fillRect/>
              </a:stretch>
            </p:blipFill>
            <p:spPr>
              <a:xfrm>
                <a:off x="8848477" y="2122661"/>
                <a:ext cx="1687196" cy="949048"/>
              </a:xfrm>
              <a:prstGeom prst="rect">
                <a:avLst/>
              </a:prstGeom>
            </p:spPr>
          </p:pic>
        </mc:Fallback>
      </mc:AlternateContent>
      <p:grpSp>
        <p:nvGrpSpPr>
          <p:cNvPr id="52" name="Groupe 51">
            <a:extLst>
              <a:ext uri="{FF2B5EF4-FFF2-40B4-BE49-F238E27FC236}">
                <a16:creationId xmlns:a16="http://schemas.microsoft.com/office/drawing/2014/main" id="{33408748-1D82-7EFA-361C-30FCFFC279F3}"/>
              </a:ext>
            </a:extLst>
          </p:cNvPr>
          <p:cNvGrpSpPr/>
          <p:nvPr/>
        </p:nvGrpSpPr>
        <p:grpSpPr>
          <a:xfrm>
            <a:off x="1709312" y="1191695"/>
            <a:ext cx="740168" cy="740168"/>
            <a:chOff x="1709312" y="1191695"/>
            <a:chExt cx="740168" cy="740168"/>
          </a:xfrm>
        </p:grpSpPr>
        <p:sp useBgFill="1">
          <p:nvSpPr>
            <p:cNvPr id="31" name="Ellipse 30">
              <a:extLst>
                <a:ext uri="{FF2B5EF4-FFF2-40B4-BE49-F238E27FC236}">
                  <a16:creationId xmlns:a16="http://schemas.microsoft.com/office/drawing/2014/main" id="{C23ECFCB-795C-C370-C95F-CF09DBEB1456}"/>
                </a:ext>
              </a:extLst>
            </p:cNvPr>
            <p:cNvSpPr/>
            <p:nvPr/>
          </p:nvSpPr>
          <p:spPr>
            <a:xfrm flipH="1">
              <a:off x="1709312" y="1191695"/>
              <a:ext cx="740168" cy="74016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pic>
          <p:nvPicPr>
            <p:cNvPr id="33" name="Graphique 32">
              <a:extLst>
                <a:ext uri="{FF2B5EF4-FFF2-40B4-BE49-F238E27FC236}">
                  <a16:creationId xmlns:a16="http://schemas.microsoft.com/office/drawing/2014/main" id="{C4BC11BC-F576-7D85-ECD3-3C12FD7A304B}"/>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865088" y="1304382"/>
              <a:ext cx="428616" cy="428616"/>
            </a:xfrm>
            <a:prstGeom prst="rect">
              <a:avLst/>
            </a:prstGeom>
          </p:spPr>
        </p:pic>
      </p:grpSp>
      <p:grpSp>
        <p:nvGrpSpPr>
          <p:cNvPr id="45" name="Groupe 44">
            <a:extLst>
              <a:ext uri="{FF2B5EF4-FFF2-40B4-BE49-F238E27FC236}">
                <a16:creationId xmlns:a16="http://schemas.microsoft.com/office/drawing/2014/main" id="{3616B50E-EDF6-3EB6-5AC1-8F0202D4C43B}"/>
              </a:ext>
            </a:extLst>
          </p:cNvPr>
          <p:cNvGrpSpPr/>
          <p:nvPr/>
        </p:nvGrpSpPr>
        <p:grpSpPr>
          <a:xfrm>
            <a:off x="3632423" y="2884641"/>
            <a:ext cx="740168" cy="740168"/>
            <a:chOff x="3632423" y="2884641"/>
            <a:chExt cx="740168" cy="740168"/>
          </a:xfrm>
        </p:grpSpPr>
        <p:sp useBgFill="1">
          <p:nvSpPr>
            <p:cNvPr id="30" name="Ellipse 29">
              <a:extLst>
                <a:ext uri="{FF2B5EF4-FFF2-40B4-BE49-F238E27FC236}">
                  <a16:creationId xmlns:a16="http://schemas.microsoft.com/office/drawing/2014/main" id="{4F0369EB-C538-63F5-3CC2-7AFC018123E8}"/>
                </a:ext>
              </a:extLst>
            </p:cNvPr>
            <p:cNvSpPr/>
            <p:nvPr/>
          </p:nvSpPr>
          <p:spPr>
            <a:xfrm flipH="1">
              <a:off x="3632423" y="2884641"/>
              <a:ext cx="740168" cy="74016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Graphique 34">
              <a:extLst>
                <a:ext uri="{FF2B5EF4-FFF2-40B4-BE49-F238E27FC236}">
                  <a16:creationId xmlns:a16="http://schemas.microsoft.com/office/drawing/2014/main" id="{BD8AA9FA-2A3C-7E01-7DE6-70EE106688C7}"/>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793760" y="3041097"/>
              <a:ext cx="427256" cy="427256"/>
            </a:xfrm>
            <a:prstGeom prst="rect">
              <a:avLst/>
            </a:prstGeom>
          </p:spPr>
        </p:pic>
      </p:grpSp>
      <p:grpSp>
        <p:nvGrpSpPr>
          <p:cNvPr id="46" name="Groupe 45">
            <a:extLst>
              <a:ext uri="{FF2B5EF4-FFF2-40B4-BE49-F238E27FC236}">
                <a16:creationId xmlns:a16="http://schemas.microsoft.com/office/drawing/2014/main" id="{F47624AC-63FB-DEF2-86B4-ED4E594921EC}"/>
              </a:ext>
            </a:extLst>
          </p:cNvPr>
          <p:cNvGrpSpPr/>
          <p:nvPr/>
        </p:nvGrpSpPr>
        <p:grpSpPr>
          <a:xfrm>
            <a:off x="5516477" y="1191695"/>
            <a:ext cx="740168" cy="740168"/>
            <a:chOff x="5516477" y="1191695"/>
            <a:chExt cx="740168" cy="740168"/>
          </a:xfrm>
        </p:grpSpPr>
        <p:sp useBgFill="1">
          <p:nvSpPr>
            <p:cNvPr id="27" name="Ellipse 26">
              <a:extLst>
                <a:ext uri="{FF2B5EF4-FFF2-40B4-BE49-F238E27FC236}">
                  <a16:creationId xmlns:a16="http://schemas.microsoft.com/office/drawing/2014/main" id="{68263D90-142C-7E79-0B86-E105886925AF}"/>
                </a:ext>
              </a:extLst>
            </p:cNvPr>
            <p:cNvSpPr/>
            <p:nvPr/>
          </p:nvSpPr>
          <p:spPr>
            <a:xfrm flipH="1">
              <a:off x="5516477" y="1191695"/>
              <a:ext cx="740168" cy="74016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Graphique 38">
              <a:extLst>
                <a:ext uri="{FF2B5EF4-FFF2-40B4-BE49-F238E27FC236}">
                  <a16:creationId xmlns:a16="http://schemas.microsoft.com/office/drawing/2014/main" id="{B515C68B-9980-8ED6-D542-DE9218D1D5D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5645267" y="1330349"/>
              <a:ext cx="482588" cy="482588"/>
            </a:xfrm>
            <a:prstGeom prst="rect">
              <a:avLst/>
            </a:prstGeom>
          </p:spPr>
        </p:pic>
      </p:grpSp>
      <p:grpSp>
        <p:nvGrpSpPr>
          <p:cNvPr id="47" name="Groupe 46">
            <a:extLst>
              <a:ext uri="{FF2B5EF4-FFF2-40B4-BE49-F238E27FC236}">
                <a16:creationId xmlns:a16="http://schemas.microsoft.com/office/drawing/2014/main" id="{07751A56-C3BA-27EE-4A89-A7B8F5265B9A}"/>
              </a:ext>
            </a:extLst>
          </p:cNvPr>
          <p:cNvGrpSpPr/>
          <p:nvPr/>
        </p:nvGrpSpPr>
        <p:grpSpPr>
          <a:xfrm>
            <a:off x="7689387" y="2927796"/>
            <a:ext cx="740168" cy="740168"/>
            <a:chOff x="7689387" y="2927796"/>
            <a:chExt cx="740168" cy="740168"/>
          </a:xfrm>
        </p:grpSpPr>
        <p:sp useBgFill="1">
          <p:nvSpPr>
            <p:cNvPr id="28" name="Ellipse 27">
              <a:extLst>
                <a:ext uri="{FF2B5EF4-FFF2-40B4-BE49-F238E27FC236}">
                  <a16:creationId xmlns:a16="http://schemas.microsoft.com/office/drawing/2014/main" id="{74CD4F16-F05A-1A08-159A-0AAFF83B695D}"/>
                </a:ext>
              </a:extLst>
            </p:cNvPr>
            <p:cNvSpPr/>
            <p:nvPr/>
          </p:nvSpPr>
          <p:spPr>
            <a:xfrm flipH="1">
              <a:off x="7689387" y="2927796"/>
              <a:ext cx="740168" cy="74016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Graphique 40">
              <a:extLst>
                <a:ext uri="{FF2B5EF4-FFF2-40B4-BE49-F238E27FC236}">
                  <a16:creationId xmlns:a16="http://schemas.microsoft.com/office/drawing/2014/main" id="{72CCE07D-1DDC-AFC6-ADA7-140B23C24B9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7894450" y="3122811"/>
              <a:ext cx="330042" cy="330042"/>
            </a:xfrm>
            <a:prstGeom prst="rect">
              <a:avLst/>
            </a:prstGeom>
          </p:spPr>
        </p:pic>
      </p:grpSp>
      <p:grpSp>
        <p:nvGrpSpPr>
          <p:cNvPr id="48" name="Groupe 47">
            <a:extLst>
              <a:ext uri="{FF2B5EF4-FFF2-40B4-BE49-F238E27FC236}">
                <a16:creationId xmlns:a16="http://schemas.microsoft.com/office/drawing/2014/main" id="{9A593A01-F9DD-3850-9B01-12B1617C2214}"/>
              </a:ext>
            </a:extLst>
          </p:cNvPr>
          <p:cNvGrpSpPr/>
          <p:nvPr/>
        </p:nvGrpSpPr>
        <p:grpSpPr>
          <a:xfrm>
            <a:off x="9323642" y="1191695"/>
            <a:ext cx="740168" cy="740168"/>
            <a:chOff x="9323642" y="1191695"/>
            <a:chExt cx="740168" cy="740168"/>
          </a:xfrm>
        </p:grpSpPr>
        <p:sp useBgFill="1">
          <p:nvSpPr>
            <p:cNvPr id="29" name="Ellipse 28">
              <a:extLst>
                <a:ext uri="{FF2B5EF4-FFF2-40B4-BE49-F238E27FC236}">
                  <a16:creationId xmlns:a16="http://schemas.microsoft.com/office/drawing/2014/main" id="{84DFFEDF-E9DC-8024-9E21-F1A452219E3C}"/>
                </a:ext>
              </a:extLst>
            </p:cNvPr>
            <p:cNvSpPr/>
            <p:nvPr/>
          </p:nvSpPr>
          <p:spPr>
            <a:xfrm flipH="1">
              <a:off x="9323642" y="1191695"/>
              <a:ext cx="740168" cy="740168"/>
            </a:xfrm>
            <a:prstGeom prst="ellipse">
              <a:avLst/>
            </a:prstGeom>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Graphique 42">
              <a:extLst>
                <a:ext uri="{FF2B5EF4-FFF2-40B4-BE49-F238E27FC236}">
                  <a16:creationId xmlns:a16="http://schemas.microsoft.com/office/drawing/2014/main" id="{A42784E2-4E49-957E-D03A-D4DBAA146B71}"/>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flipH="1">
              <a:off x="9453111" y="1297039"/>
              <a:ext cx="477928" cy="477928"/>
            </a:xfrm>
            <a:prstGeom prst="rect">
              <a:avLst/>
            </a:prstGeom>
          </p:spPr>
        </p:pic>
      </p:grpSp>
      <p:sp useBgFill="1">
        <p:nvSpPr>
          <p:cNvPr id="49" name="Rectangle : coins arrondis 48">
            <a:extLst>
              <a:ext uri="{FF2B5EF4-FFF2-40B4-BE49-F238E27FC236}">
                <a16:creationId xmlns:a16="http://schemas.microsoft.com/office/drawing/2014/main" id="{E0E38A19-1A35-C085-D514-B9B2CFA7BA40}"/>
              </a:ext>
            </a:extLst>
          </p:cNvPr>
          <p:cNvSpPr/>
          <p:nvPr/>
        </p:nvSpPr>
        <p:spPr>
          <a:xfrm>
            <a:off x="639500" y="296903"/>
            <a:ext cx="2139623" cy="476071"/>
          </a:xfrm>
          <a:prstGeom prst="roundRect">
            <a:avLst>
              <a:gd name="adj" fmla="val 50000"/>
            </a:avLst>
          </a:prstGeom>
          <a:ln>
            <a:solidFill>
              <a:schemeClr val="bg1"/>
            </a:solidFill>
          </a:ln>
          <a:effectLst>
            <a:innerShdw blurRad="508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Graphique 22">
            <a:extLst>
              <a:ext uri="{FF2B5EF4-FFF2-40B4-BE49-F238E27FC236}">
                <a16:creationId xmlns:a16="http://schemas.microsoft.com/office/drawing/2014/main" id="{5F58BEA8-48BE-0F9B-5551-FD08BE04E569}"/>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1019183" y="455346"/>
            <a:ext cx="1287570" cy="235778"/>
          </a:xfrm>
          <a:prstGeom prst="rect">
            <a:avLst/>
          </a:prstGeom>
        </p:spPr>
      </p:pic>
      <p:sp useBgFill="1">
        <p:nvSpPr>
          <p:cNvPr id="50" name="ZoneTexte 49">
            <a:extLst>
              <a:ext uri="{FF2B5EF4-FFF2-40B4-BE49-F238E27FC236}">
                <a16:creationId xmlns:a16="http://schemas.microsoft.com/office/drawing/2014/main" id="{D0AAE839-9FD5-09F7-B0B0-285F3E99CB21}"/>
              </a:ext>
            </a:extLst>
          </p:cNvPr>
          <p:cNvSpPr txBox="1"/>
          <p:nvPr/>
        </p:nvSpPr>
        <p:spPr>
          <a:xfrm>
            <a:off x="609909" y="6032594"/>
            <a:ext cx="2774976" cy="476071"/>
          </a:xfrm>
          <a:prstGeom prst="roundRect">
            <a:avLst>
              <a:gd name="adj" fmla="val 50000"/>
            </a:avLst>
          </a:prstGeom>
          <a:ln>
            <a:solidFill>
              <a:schemeClr val="bg1"/>
            </a:solidFill>
          </a:ln>
          <a:effectLst>
            <a:innerShdw blurRad="114300">
              <a:schemeClr val="bg1"/>
            </a:innerShdw>
          </a:effectLst>
        </p:spPr>
        <p:txBody>
          <a:bodyPr wrap="square" rtlCol="0">
            <a:spAutoFit/>
          </a:bodyPr>
          <a:lstStyle/>
          <a:p>
            <a:pPr algn="ctr"/>
            <a:r>
              <a:rPr lang="en-US" sz="1600" dirty="0" err="1">
                <a:solidFill>
                  <a:schemeClr val="bg1"/>
                </a:solidFill>
                <a:latin typeface="Darker Grotesque" pitchFamily="2" charset="0"/>
              </a:rPr>
              <a:t>Présenté</a:t>
            </a:r>
            <a:r>
              <a:rPr lang="en-US" sz="1600" dirty="0">
                <a:solidFill>
                  <a:schemeClr val="bg1"/>
                </a:solidFill>
                <a:latin typeface="Darker Grotesque" pitchFamily="2" charset="0"/>
              </a:rPr>
              <a:t> par: Nom </a:t>
            </a:r>
            <a:r>
              <a:rPr lang="en-US" sz="1600" dirty="0" err="1">
                <a:solidFill>
                  <a:schemeClr val="bg1"/>
                </a:solidFill>
                <a:latin typeface="Darker Grotesque" pitchFamily="2" charset="0"/>
              </a:rPr>
              <a:t>Prénom</a:t>
            </a:r>
            <a:endParaRPr lang="fr-FR" sz="1600" dirty="0">
              <a:solidFill>
                <a:schemeClr val="bg1"/>
              </a:solidFill>
              <a:latin typeface="Darker Grotesque" pitchFamily="2" charset="0"/>
            </a:endParaRPr>
          </a:p>
        </p:txBody>
      </p:sp>
      <p:sp useBgFill="1">
        <p:nvSpPr>
          <p:cNvPr id="51" name="ZoneTexte 50">
            <a:extLst>
              <a:ext uri="{FF2B5EF4-FFF2-40B4-BE49-F238E27FC236}">
                <a16:creationId xmlns:a16="http://schemas.microsoft.com/office/drawing/2014/main" id="{5B28C852-F24E-74E5-E8F5-255ED46ADB5A}"/>
              </a:ext>
            </a:extLst>
          </p:cNvPr>
          <p:cNvSpPr txBox="1"/>
          <p:nvPr/>
        </p:nvSpPr>
        <p:spPr>
          <a:xfrm>
            <a:off x="8764630" y="6032594"/>
            <a:ext cx="2774976" cy="476071"/>
          </a:xfrm>
          <a:prstGeom prst="roundRect">
            <a:avLst>
              <a:gd name="adj" fmla="val 50000"/>
            </a:avLst>
          </a:prstGeom>
          <a:ln>
            <a:solidFill>
              <a:schemeClr val="bg1"/>
            </a:solidFill>
          </a:ln>
          <a:effectLst>
            <a:innerShdw blurRad="114300">
              <a:schemeClr val="bg1"/>
            </a:innerShdw>
          </a:effectLst>
        </p:spPr>
        <p:txBody>
          <a:bodyPr wrap="square" rtlCol="0">
            <a:spAutoFit/>
          </a:bodyPr>
          <a:lstStyle/>
          <a:p>
            <a:pPr algn="ctr"/>
            <a:r>
              <a:rPr lang="en-US" sz="1600" dirty="0">
                <a:solidFill>
                  <a:schemeClr val="bg1"/>
                </a:solidFill>
                <a:latin typeface="Darker Grotesque" pitchFamily="2" charset="0"/>
              </a:rPr>
              <a:t>www.survivordesk.com</a:t>
            </a:r>
            <a:endParaRPr lang="fr-FR" sz="1600" dirty="0">
              <a:solidFill>
                <a:schemeClr val="bg1"/>
              </a:solidFill>
              <a:latin typeface="Darker Grotesque" pitchFamily="2" charset="0"/>
            </a:endParaRPr>
          </a:p>
        </p:txBody>
      </p:sp>
    </p:spTree>
    <p:extLst>
      <p:ext uri="{BB962C8B-B14F-4D97-AF65-F5344CB8AC3E}">
        <p14:creationId xmlns:p14="http://schemas.microsoft.com/office/powerpoint/2010/main" val="272382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7E76301-FC9C-9465-CE4D-C27D5618F43C}"/>
              </a:ext>
            </a:extLst>
          </p:cNvPr>
          <p:cNvSpPr txBox="1"/>
          <p:nvPr/>
        </p:nvSpPr>
        <p:spPr>
          <a:xfrm>
            <a:off x="2412591" y="650559"/>
            <a:ext cx="7366819"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Notre</a:t>
            </a:r>
          </a:p>
        </p:txBody>
      </p:sp>
      <p:sp>
        <p:nvSpPr>
          <p:cNvPr id="5" name="ZoneTexte 4">
            <a:extLst>
              <a:ext uri="{FF2B5EF4-FFF2-40B4-BE49-F238E27FC236}">
                <a16:creationId xmlns:a16="http://schemas.microsoft.com/office/drawing/2014/main" id="{0BF65F61-4CE4-C594-D65B-7D41941EB7E3}"/>
              </a:ext>
            </a:extLst>
          </p:cNvPr>
          <p:cNvSpPr txBox="1"/>
          <p:nvPr/>
        </p:nvSpPr>
        <p:spPr>
          <a:xfrm>
            <a:off x="2533548" y="2466415"/>
            <a:ext cx="7124902"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Mission</a:t>
            </a:r>
          </a:p>
        </p:txBody>
      </p:sp>
      <p:cxnSp>
        <p:nvCxnSpPr>
          <p:cNvPr id="2" name="Connecteur droit 1">
            <a:extLst>
              <a:ext uri="{FF2B5EF4-FFF2-40B4-BE49-F238E27FC236}">
                <a16:creationId xmlns:a16="http://schemas.microsoft.com/office/drawing/2014/main" id="{E32DCAC6-F843-FDED-737B-52CF52526ADC}"/>
              </a:ext>
            </a:extLst>
          </p:cNvPr>
          <p:cNvCxnSpPr>
            <a:cxnSpLocks/>
          </p:cNvCxnSpPr>
          <p:nvPr/>
        </p:nvCxnSpPr>
        <p:spPr>
          <a:xfrm>
            <a:off x="449705" y="750845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6" name="Ellipse 5">
            <a:extLst>
              <a:ext uri="{FF2B5EF4-FFF2-40B4-BE49-F238E27FC236}">
                <a16:creationId xmlns:a16="http://schemas.microsoft.com/office/drawing/2014/main" id="{CF52EEBE-C2D4-7412-EC50-DBEE356518D6}"/>
              </a:ext>
            </a:extLst>
          </p:cNvPr>
          <p:cNvSpPr/>
          <p:nvPr/>
        </p:nvSpPr>
        <p:spPr>
          <a:xfrm>
            <a:off x="612164" y="10744267"/>
            <a:ext cx="683749" cy="683749"/>
          </a:xfrm>
          <a:prstGeom prst="ellipse">
            <a:avLst/>
          </a:prstGeom>
          <a:solidFill>
            <a:srgbClr val="FB75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BA8E869F-7A8A-FA8D-4D06-F0C3CEE9429A}"/>
              </a:ext>
            </a:extLst>
          </p:cNvPr>
          <p:cNvSpPr txBox="1"/>
          <p:nvPr/>
        </p:nvSpPr>
        <p:spPr>
          <a:xfrm>
            <a:off x="1408634" y="10696141"/>
            <a:ext cx="2275594" cy="461665"/>
          </a:xfrm>
          <a:prstGeom prst="rect">
            <a:avLst/>
          </a:prstGeom>
          <a:noFill/>
        </p:spPr>
        <p:txBody>
          <a:bodyPr wrap="square" rtlCol="0">
            <a:spAutoFit/>
          </a:bodyPr>
          <a:lstStyle/>
          <a:p>
            <a:r>
              <a:rPr lang="fr-FR" sz="2400" b="1" dirty="0">
                <a:solidFill>
                  <a:schemeClr val="bg1"/>
                </a:solidFill>
                <a:latin typeface="Darker Grotesque" pitchFamily="2" charset="0"/>
              </a:rPr>
              <a:t>Joseph </a:t>
            </a:r>
            <a:r>
              <a:rPr lang="fr-FR" sz="2400" b="1" dirty="0" err="1">
                <a:solidFill>
                  <a:schemeClr val="bg1"/>
                </a:solidFill>
                <a:latin typeface="Darker Grotesque" pitchFamily="2" charset="0"/>
              </a:rPr>
              <a:t>Mwambi</a:t>
            </a:r>
            <a:endParaRPr lang="fr-FR" sz="2400" b="1" dirty="0">
              <a:solidFill>
                <a:schemeClr val="bg1"/>
              </a:solidFill>
              <a:latin typeface="Darker Grotesque" pitchFamily="2" charset="0"/>
            </a:endParaRPr>
          </a:p>
        </p:txBody>
      </p:sp>
      <p:sp>
        <p:nvSpPr>
          <p:cNvPr id="8" name="ZoneTexte 7">
            <a:extLst>
              <a:ext uri="{FF2B5EF4-FFF2-40B4-BE49-F238E27FC236}">
                <a16:creationId xmlns:a16="http://schemas.microsoft.com/office/drawing/2014/main" id="{8B02B71B-AA13-1AEC-12E2-89B2637DBE73}"/>
              </a:ext>
            </a:extLst>
          </p:cNvPr>
          <p:cNvSpPr txBox="1"/>
          <p:nvPr/>
        </p:nvSpPr>
        <p:spPr>
          <a:xfrm>
            <a:off x="1408634" y="11072584"/>
            <a:ext cx="2275594" cy="369332"/>
          </a:xfrm>
          <a:prstGeom prst="rect">
            <a:avLst/>
          </a:prstGeom>
          <a:noFill/>
        </p:spPr>
        <p:txBody>
          <a:bodyPr wrap="square" rtlCol="0">
            <a:spAutoFit/>
          </a:bodyPr>
          <a:lstStyle/>
          <a:p>
            <a:r>
              <a:rPr lang="fr-FR" dirty="0" err="1">
                <a:solidFill>
                  <a:schemeClr val="bg1"/>
                </a:solidFill>
                <a:latin typeface="Darker Grotesque" pitchFamily="2" charset="0"/>
              </a:rPr>
              <a:t>Founder</a:t>
            </a:r>
            <a:r>
              <a:rPr lang="fr-FR" dirty="0">
                <a:solidFill>
                  <a:schemeClr val="bg1"/>
                </a:solidFill>
                <a:latin typeface="Darker Grotesque" pitchFamily="2" charset="0"/>
              </a:rPr>
              <a:t> of </a:t>
            </a:r>
            <a:r>
              <a:rPr lang="fr-FR" dirty="0" err="1">
                <a:solidFill>
                  <a:schemeClr val="bg1"/>
                </a:solidFill>
                <a:latin typeface="Darker Grotesque" pitchFamily="2" charset="0"/>
              </a:rPr>
              <a:t>survivor</a:t>
            </a:r>
            <a:r>
              <a:rPr lang="fr-FR" dirty="0">
                <a:solidFill>
                  <a:schemeClr val="bg1"/>
                </a:solidFill>
                <a:latin typeface="Darker Grotesque" pitchFamily="2" charset="0"/>
              </a:rPr>
              <a:t> </a:t>
            </a:r>
            <a:r>
              <a:rPr lang="fr-FR" dirty="0" err="1">
                <a:solidFill>
                  <a:schemeClr val="bg1"/>
                </a:solidFill>
                <a:latin typeface="Darker Grotesque" pitchFamily="2" charset="0"/>
              </a:rPr>
              <a:t>xd</a:t>
            </a:r>
            <a:r>
              <a:rPr lang="fr-FR" dirty="0">
                <a:solidFill>
                  <a:schemeClr val="bg1"/>
                </a:solidFill>
                <a:latin typeface="Darker Grotesque" pitchFamily="2" charset="0"/>
              </a:rPr>
              <a:t> </a:t>
            </a:r>
          </a:p>
        </p:txBody>
      </p:sp>
      <p:sp>
        <p:nvSpPr>
          <p:cNvPr id="9" name="ZoneTexte 8">
            <a:extLst>
              <a:ext uri="{FF2B5EF4-FFF2-40B4-BE49-F238E27FC236}">
                <a16:creationId xmlns:a16="http://schemas.microsoft.com/office/drawing/2014/main" id="{69F6656B-E270-A478-F2EA-9A1C8690FFDD}"/>
              </a:ext>
            </a:extLst>
          </p:cNvPr>
          <p:cNvSpPr txBox="1"/>
          <p:nvPr/>
        </p:nvSpPr>
        <p:spPr>
          <a:xfrm>
            <a:off x="822716" y="7837375"/>
            <a:ext cx="10421649" cy="2308324"/>
          </a:xfrm>
          <a:prstGeom prst="rect">
            <a:avLst/>
          </a:prstGeom>
          <a:noFill/>
        </p:spPr>
        <p:txBody>
          <a:bodyPr wrap="square" rtlCol="0">
            <a:spAutoFit/>
          </a:bodyPr>
          <a:lstStyle/>
          <a:p>
            <a:r>
              <a:rPr lang="fr-FR" sz="3600" b="1" dirty="0">
                <a:solidFill>
                  <a:schemeClr val="bg1"/>
                </a:solidFill>
              </a:rPr>
              <a:t>Survivor Desk </a:t>
            </a:r>
            <a:r>
              <a:rPr lang="fr-FR" sz="3600" dirty="0">
                <a:solidFill>
                  <a:schemeClr val="bg1"/>
                </a:solidFill>
              </a:rPr>
              <a:t>a pour mission d’aider les professionnels, étudiants et entrepreneurs à devenir plus performants grâce à une maîtrise stratégique des outils bureautiques et des systèmes de productivité.</a:t>
            </a:r>
            <a:endParaRPr lang="fr-FR" sz="3600" b="1" dirty="0">
              <a:solidFill>
                <a:schemeClr val="bg1"/>
              </a:solidFill>
              <a:latin typeface="Darker Grotesque" pitchFamily="2" charset="0"/>
            </a:endParaRPr>
          </a:p>
        </p:txBody>
      </p:sp>
      <p:sp useBgFill="1">
        <p:nvSpPr>
          <p:cNvPr id="10" name="Ellipse 9">
            <a:extLst>
              <a:ext uri="{FF2B5EF4-FFF2-40B4-BE49-F238E27FC236}">
                <a16:creationId xmlns:a16="http://schemas.microsoft.com/office/drawing/2014/main" id="{FC49E1B0-98BC-2B76-4EA0-6665040B9D7D}"/>
              </a:ext>
            </a:extLst>
          </p:cNvPr>
          <p:cNvSpPr/>
          <p:nvPr/>
        </p:nvSpPr>
        <p:spPr>
          <a:xfrm flipH="1">
            <a:off x="5501327" y="7508452"/>
            <a:ext cx="740168" cy="740168"/>
          </a:xfrm>
          <a:prstGeom prst="ellipse">
            <a:avLst/>
          </a:prstGeom>
          <a:blipFill dpi="0" rotWithShape="0">
            <a:blip r:embed="rId2">
              <a:lum/>
              <a:extLst>
                <a:ext uri="{BEBA8EAE-BF5A-486C-A8C5-ECC9F3942E4B}">
                  <a14:imgProps xmlns:a14="http://schemas.microsoft.com/office/drawing/2010/main">
                    <a14:imgLayer r:embed="rId3">
                      <a14:imgEffect>
                        <a14:artisticBlur radius="20"/>
                      </a14:imgEffect>
                    </a14:imgLayer>
                  </a14:imgProps>
                </a:ext>
              </a:extLst>
            </a:blip>
            <a:srcRect/>
            <a:stretch>
              <a:fillRect l="-230936" t="-161003" r="-1316258" b="-665543"/>
            </a:stretch>
          </a:blipFill>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a:p>
        </p:txBody>
      </p:sp>
      <p:pic>
        <p:nvPicPr>
          <p:cNvPr id="11" name="Graphique 10">
            <a:extLst>
              <a:ext uri="{FF2B5EF4-FFF2-40B4-BE49-F238E27FC236}">
                <a16:creationId xmlns:a16="http://schemas.microsoft.com/office/drawing/2014/main" id="{C78E5F6C-A826-1046-CF94-B0FF2810283D}"/>
              </a:ext>
            </a:extLst>
          </p:cNvPr>
          <p:cNvPicPr>
            <a:picLocks noChangeAspect="1"/>
          </p:cNvPicPr>
          <p:nvPr/>
        </p:nvPicPr>
        <p:blipFill>
          <a:blip r:embed="rId4">
            <a:lum/>
            <a:extLst>
              <a:ext uri="{96DAC541-7B7A-43D3-8B79-37D633B846F1}">
                <asvg:svgBlip xmlns:asvg="http://schemas.microsoft.com/office/drawing/2016/SVG/main" r:embed="rId5"/>
              </a:ext>
            </a:extLst>
          </a:blip>
          <a:stretch>
            <a:fillRect/>
          </a:stretch>
        </p:blipFill>
        <p:spPr>
          <a:xfrm>
            <a:off x="5657103" y="7621139"/>
            <a:ext cx="428616" cy="428616"/>
          </a:xfrm>
          <a:prstGeom prst="rect">
            <a:avLst/>
          </a:prstGeom>
          <a:effectLst>
            <a:innerShdw blurRad="317500">
              <a:schemeClr val="bg1"/>
            </a:innerShdw>
          </a:effectLst>
        </p:spPr>
      </p:pic>
      <p:pic>
        <p:nvPicPr>
          <p:cNvPr id="12" name="Image 11">
            <a:extLst>
              <a:ext uri="{FF2B5EF4-FFF2-40B4-BE49-F238E27FC236}">
                <a16:creationId xmlns:a16="http://schemas.microsoft.com/office/drawing/2014/main" id="{23164402-1322-8285-DF7E-B2C88B0C4201}"/>
              </a:ext>
            </a:extLst>
          </p:cNvPr>
          <p:cNvPicPr>
            <a:picLocks noChangeAspect="1"/>
          </p:cNvPicPr>
          <p:nvPr/>
        </p:nvPicPr>
        <p:blipFill>
          <a:blip r:embed="rId6">
            <a:extLst>
              <a:ext uri="{28A0092B-C50C-407E-A947-70E740481C1C}">
                <a14:useLocalDpi xmlns:a14="http://schemas.microsoft.com/office/drawing/2010/main" val="0"/>
              </a:ext>
            </a:extLst>
          </a:blip>
          <a:srcRect l="10494" t="6628" r="22230" b="48533"/>
          <a:stretch>
            <a:fillRect/>
          </a:stretch>
        </p:blipFill>
        <p:spPr>
          <a:xfrm>
            <a:off x="602066" y="10697480"/>
            <a:ext cx="750208" cy="750208"/>
          </a:xfrm>
          <a:custGeom>
            <a:avLst/>
            <a:gdLst>
              <a:gd name="csX0" fmla="*/ 1537542 w 3075084"/>
              <a:gd name="csY0" fmla="*/ 0 h 3075084"/>
              <a:gd name="csX1" fmla="*/ 3075084 w 3075084"/>
              <a:gd name="csY1" fmla="*/ 1537542 h 3075084"/>
              <a:gd name="csX2" fmla="*/ 1537542 w 3075084"/>
              <a:gd name="csY2" fmla="*/ 3075084 h 3075084"/>
              <a:gd name="csX3" fmla="*/ 0 w 3075084"/>
              <a:gd name="csY3" fmla="*/ 1537542 h 3075084"/>
              <a:gd name="csX4" fmla="*/ 1537542 w 3075084"/>
              <a:gd name="csY4" fmla="*/ 0 h 3075084"/>
            </a:gdLst>
            <a:ahLst/>
            <a:cxnLst>
              <a:cxn ang="0">
                <a:pos x="csX0" y="csY0"/>
              </a:cxn>
              <a:cxn ang="0">
                <a:pos x="csX1" y="csY1"/>
              </a:cxn>
              <a:cxn ang="0">
                <a:pos x="csX2" y="csY2"/>
              </a:cxn>
              <a:cxn ang="0">
                <a:pos x="csX3" y="csY3"/>
              </a:cxn>
              <a:cxn ang="0">
                <a:pos x="csX4" y="csY4"/>
              </a:cxn>
            </a:cxnLst>
            <a:rect l="l" t="t" r="r" b="b"/>
            <a:pathLst>
              <a:path w="3075084" h="3075084">
                <a:moveTo>
                  <a:pt x="1537542" y="0"/>
                </a:moveTo>
                <a:cubicBezTo>
                  <a:pt x="2386703" y="0"/>
                  <a:pt x="3075084" y="688381"/>
                  <a:pt x="3075084" y="1537542"/>
                </a:cubicBezTo>
                <a:cubicBezTo>
                  <a:pt x="3075084" y="2386703"/>
                  <a:pt x="2386703" y="3075084"/>
                  <a:pt x="1537542" y="3075084"/>
                </a:cubicBezTo>
                <a:cubicBezTo>
                  <a:pt x="688381" y="3075084"/>
                  <a:pt x="0" y="2386703"/>
                  <a:pt x="0" y="1537542"/>
                </a:cubicBezTo>
                <a:cubicBezTo>
                  <a:pt x="0" y="688381"/>
                  <a:pt x="688381" y="0"/>
                  <a:pt x="1537542" y="0"/>
                </a:cubicBezTo>
                <a:close/>
              </a:path>
            </a:pathLst>
          </a:custGeom>
        </p:spPr>
      </p:pic>
    </p:spTree>
    <p:extLst>
      <p:ext uri="{BB962C8B-B14F-4D97-AF65-F5344CB8AC3E}">
        <p14:creationId xmlns:p14="http://schemas.microsoft.com/office/powerpoint/2010/main" val="419446893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2D0BD5-F95A-818A-0E84-B9EB6B0E3899}"/>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AEFCD56E-763D-AA4E-AA4D-5852076F27D6}"/>
              </a:ext>
            </a:extLst>
          </p:cNvPr>
          <p:cNvSpPr txBox="1"/>
          <p:nvPr/>
        </p:nvSpPr>
        <p:spPr>
          <a:xfrm>
            <a:off x="280863" y="248380"/>
            <a:ext cx="798429" cy="369332"/>
          </a:xfrm>
          <a:prstGeom prst="rect">
            <a:avLst/>
          </a:prstGeom>
          <a:noFill/>
        </p:spPr>
        <p:txBody>
          <a:bodyPr wrap="square" rtlCol="0">
            <a:spAutoFit/>
          </a:bodyPr>
          <a:lstStyle/>
          <a:p>
            <a:pPr algn="ctr"/>
            <a:r>
              <a:rPr lang="fr-FR" dirty="0">
                <a:solidFill>
                  <a:schemeClr val="bg1"/>
                </a:solidFill>
                <a:latin typeface="Darker Grotesque" pitchFamily="2" charset="0"/>
              </a:rPr>
              <a:t>Notre</a:t>
            </a:r>
          </a:p>
        </p:txBody>
      </p:sp>
      <p:sp>
        <p:nvSpPr>
          <p:cNvPr id="5" name="ZoneTexte 4">
            <a:extLst>
              <a:ext uri="{FF2B5EF4-FFF2-40B4-BE49-F238E27FC236}">
                <a16:creationId xmlns:a16="http://schemas.microsoft.com/office/drawing/2014/main" id="{3EF0C0F6-F317-EF63-6173-DC1317C2383B}"/>
              </a:ext>
            </a:extLst>
          </p:cNvPr>
          <p:cNvSpPr txBox="1"/>
          <p:nvPr/>
        </p:nvSpPr>
        <p:spPr>
          <a:xfrm>
            <a:off x="888377" y="248380"/>
            <a:ext cx="798429" cy="369332"/>
          </a:xfrm>
          <a:prstGeom prst="rect">
            <a:avLst/>
          </a:prstGeom>
          <a:noFill/>
        </p:spPr>
        <p:txBody>
          <a:bodyPr wrap="square" rtlCol="0">
            <a:spAutoFit/>
          </a:bodyPr>
          <a:lstStyle/>
          <a:p>
            <a:pPr algn="ctr"/>
            <a:r>
              <a:rPr lang="fr-FR" dirty="0">
                <a:solidFill>
                  <a:schemeClr val="bg1"/>
                </a:solidFill>
                <a:latin typeface="Darker Grotesque" pitchFamily="2" charset="0"/>
              </a:rPr>
              <a:t>Mission</a:t>
            </a:r>
          </a:p>
        </p:txBody>
      </p:sp>
      <p:cxnSp>
        <p:nvCxnSpPr>
          <p:cNvPr id="3" name="Connecteur droit 2">
            <a:extLst>
              <a:ext uri="{FF2B5EF4-FFF2-40B4-BE49-F238E27FC236}">
                <a16:creationId xmlns:a16="http://schemas.microsoft.com/office/drawing/2014/main" id="{01CDC801-6980-BDAD-C1F5-B2396E074718}"/>
              </a:ext>
            </a:extLst>
          </p:cNvPr>
          <p:cNvCxnSpPr>
            <a:cxnSpLocks/>
          </p:cNvCxnSpPr>
          <p:nvPr/>
        </p:nvCxnSpPr>
        <p:spPr>
          <a:xfrm>
            <a:off x="449705" y="72264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169017FF-6773-9F06-0CE5-14BF971368A0}"/>
              </a:ext>
            </a:extLst>
          </p:cNvPr>
          <p:cNvSpPr txBox="1"/>
          <p:nvPr/>
        </p:nvSpPr>
        <p:spPr>
          <a:xfrm>
            <a:off x="680077" y="1740569"/>
            <a:ext cx="10421649" cy="2308324"/>
          </a:xfrm>
          <a:prstGeom prst="rect">
            <a:avLst/>
          </a:prstGeom>
          <a:noFill/>
        </p:spPr>
        <p:txBody>
          <a:bodyPr wrap="square" rtlCol="0">
            <a:spAutoFit/>
          </a:bodyPr>
          <a:lstStyle/>
          <a:p>
            <a:r>
              <a:rPr lang="fr-FR" sz="3600" b="1" dirty="0">
                <a:solidFill>
                  <a:schemeClr val="bg1"/>
                </a:solidFill>
              </a:rPr>
              <a:t>Survivor Desk </a:t>
            </a:r>
            <a:r>
              <a:rPr lang="fr-FR" sz="3600" dirty="0">
                <a:solidFill>
                  <a:schemeClr val="bg1"/>
                </a:solidFill>
              </a:rPr>
              <a:t>a pour mission d’aider les professionnels, étudiants et entrepreneurs à devenir plus performants grâce à une maîtrise stratégique des outils bureautiques et des systèmes de productivité.</a:t>
            </a:r>
            <a:endParaRPr lang="fr-FR" sz="3600" b="1" dirty="0">
              <a:solidFill>
                <a:schemeClr val="bg1"/>
              </a:solidFill>
              <a:latin typeface="Darker Grotesque" pitchFamily="2" charset="0"/>
            </a:endParaRPr>
          </a:p>
        </p:txBody>
      </p:sp>
      <p:sp>
        <p:nvSpPr>
          <p:cNvPr id="11" name="ZoneTexte 10">
            <a:extLst>
              <a:ext uri="{FF2B5EF4-FFF2-40B4-BE49-F238E27FC236}">
                <a16:creationId xmlns:a16="http://schemas.microsoft.com/office/drawing/2014/main" id="{4A68FE10-016D-79AB-0B38-A1154303F82B}"/>
              </a:ext>
            </a:extLst>
          </p:cNvPr>
          <p:cNvSpPr txBox="1"/>
          <p:nvPr/>
        </p:nvSpPr>
        <p:spPr>
          <a:xfrm>
            <a:off x="1454396" y="4321632"/>
            <a:ext cx="2275594" cy="461665"/>
          </a:xfrm>
          <a:prstGeom prst="rect">
            <a:avLst/>
          </a:prstGeom>
          <a:noFill/>
        </p:spPr>
        <p:txBody>
          <a:bodyPr wrap="square" rtlCol="0">
            <a:spAutoFit/>
          </a:bodyPr>
          <a:lstStyle/>
          <a:p>
            <a:r>
              <a:rPr lang="fr-FR" sz="2400" b="1" dirty="0">
                <a:solidFill>
                  <a:schemeClr val="bg1"/>
                </a:solidFill>
                <a:latin typeface="Darker Grotesque" pitchFamily="2" charset="0"/>
              </a:rPr>
              <a:t>Joseph </a:t>
            </a:r>
            <a:r>
              <a:rPr lang="fr-FR" sz="2400" b="1" dirty="0" err="1">
                <a:solidFill>
                  <a:schemeClr val="bg1"/>
                </a:solidFill>
                <a:latin typeface="Darker Grotesque" pitchFamily="2" charset="0"/>
              </a:rPr>
              <a:t>Mwambi</a:t>
            </a:r>
            <a:endParaRPr lang="fr-FR" sz="2400" b="1" dirty="0">
              <a:solidFill>
                <a:schemeClr val="bg1"/>
              </a:solidFill>
              <a:latin typeface="Darker Grotesque" pitchFamily="2" charset="0"/>
            </a:endParaRPr>
          </a:p>
        </p:txBody>
      </p:sp>
      <p:sp>
        <p:nvSpPr>
          <p:cNvPr id="12" name="ZoneTexte 11">
            <a:extLst>
              <a:ext uri="{FF2B5EF4-FFF2-40B4-BE49-F238E27FC236}">
                <a16:creationId xmlns:a16="http://schemas.microsoft.com/office/drawing/2014/main" id="{03B9D36A-96CF-9200-B0A5-A4640F1819A4}"/>
              </a:ext>
            </a:extLst>
          </p:cNvPr>
          <p:cNvSpPr txBox="1"/>
          <p:nvPr/>
        </p:nvSpPr>
        <p:spPr>
          <a:xfrm>
            <a:off x="1454396" y="4698075"/>
            <a:ext cx="2275594" cy="369332"/>
          </a:xfrm>
          <a:prstGeom prst="rect">
            <a:avLst/>
          </a:prstGeom>
          <a:noFill/>
        </p:spPr>
        <p:txBody>
          <a:bodyPr wrap="square" rtlCol="0">
            <a:spAutoFit/>
          </a:bodyPr>
          <a:lstStyle/>
          <a:p>
            <a:r>
              <a:rPr lang="fr-FR" dirty="0" err="1">
                <a:solidFill>
                  <a:schemeClr val="bg1"/>
                </a:solidFill>
                <a:latin typeface="Darker Grotesque" pitchFamily="2" charset="0"/>
              </a:rPr>
              <a:t>Founder</a:t>
            </a:r>
            <a:r>
              <a:rPr lang="fr-FR" dirty="0">
                <a:solidFill>
                  <a:schemeClr val="bg1"/>
                </a:solidFill>
                <a:latin typeface="Darker Grotesque" pitchFamily="2" charset="0"/>
              </a:rPr>
              <a:t> of </a:t>
            </a:r>
            <a:r>
              <a:rPr lang="fr-FR" dirty="0" err="1">
                <a:solidFill>
                  <a:schemeClr val="bg1"/>
                </a:solidFill>
                <a:latin typeface="Darker Grotesque" pitchFamily="2" charset="0"/>
              </a:rPr>
              <a:t>survivor</a:t>
            </a:r>
            <a:r>
              <a:rPr lang="fr-FR" dirty="0">
                <a:solidFill>
                  <a:schemeClr val="bg1"/>
                </a:solidFill>
                <a:latin typeface="Darker Grotesque" pitchFamily="2" charset="0"/>
              </a:rPr>
              <a:t> </a:t>
            </a:r>
            <a:r>
              <a:rPr lang="fr-FR" dirty="0" err="1">
                <a:solidFill>
                  <a:schemeClr val="bg1"/>
                </a:solidFill>
                <a:latin typeface="Darker Grotesque" pitchFamily="2" charset="0"/>
              </a:rPr>
              <a:t>xd</a:t>
            </a:r>
            <a:r>
              <a:rPr lang="fr-FR" dirty="0">
                <a:solidFill>
                  <a:schemeClr val="bg1"/>
                </a:solidFill>
                <a:latin typeface="Darker Grotesque" pitchFamily="2" charset="0"/>
              </a:rPr>
              <a:t> </a:t>
            </a:r>
          </a:p>
        </p:txBody>
      </p:sp>
      <p:sp useBgFill="1">
        <p:nvSpPr>
          <p:cNvPr id="6" name="Ellipse 5">
            <a:extLst>
              <a:ext uri="{FF2B5EF4-FFF2-40B4-BE49-F238E27FC236}">
                <a16:creationId xmlns:a16="http://schemas.microsoft.com/office/drawing/2014/main" id="{78CAFF2B-7CC5-026C-D789-CFB1EF4B8E35}"/>
              </a:ext>
            </a:extLst>
          </p:cNvPr>
          <p:cNvSpPr/>
          <p:nvPr/>
        </p:nvSpPr>
        <p:spPr>
          <a:xfrm flipH="1">
            <a:off x="5725916" y="352558"/>
            <a:ext cx="740168" cy="740168"/>
          </a:xfrm>
          <a:prstGeom prst="ellipse">
            <a:avLst/>
          </a:prstGeom>
          <a:blipFill dpi="0" rotWithShape="0">
            <a:blip r:embed="rId2">
              <a:lum/>
              <a:extLst>
                <a:ext uri="{BEBA8EAE-BF5A-486C-A8C5-ECC9F3942E4B}">
                  <a14:imgProps xmlns:a14="http://schemas.microsoft.com/office/drawing/2010/main">
                    <a14:imgLayer r:embed="rId3">
                      <a14:imgEffect>
                        <a14:artisticBlur radius="20"/>
                      </a14:imgEffect>
                    </a14:imgLayer>
                  </a14:imgProps>
                </a:ext>
              </a:extLst>
            </a:blip>
            <a:srcRect/>
            <a:stretch>
              <a:fillRect l="-230936" t="-161003" r="-1316258" b="-665543"/>
            </a:stretch>
          </a:blipFill>
          <a:ln>
            <a:gradFill>
              <a:gsLst>
                <a:gs pos="0">
                  <a:schemeClr val="accent1">
                    <a:lumMod val="5000"/>
                    <a:lumOff val="95000"/>
                  </a:schemeClr>
                </a:gs>
                <a:gs pos="100000">
                  <a:srgbClr val="FB757D"/>
                </a:gs>
              </a:gsLst>
              <a:lin ang="19800000" scaled="0"/>
            </a:gra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a:p>
        </p:txBody>
      </p:sp>
      <p:pic>
        <p:nvPicPr>
          <p:cNvPr id="7" name="Graphique 6">
            <a:extLst>
              <a:ext uri="{FF2B5EF4-FFF2-40B4-BE49-F238E27FC236}">
                <a16:creationId xmlns:a16="http://schemas.microsoft.com/office/drawing/2014/main" id="{FF04E1A7-282F-B825-6228-F8EEF333B7F9}"/>
              </a:ext>
            </a:extLst>
          </p:cNvPr>
          <p:cNvPicPr>
            <a:picLocks noChangeAspect="1"/>
          </p:cNvPicPr>
          <p:nvPr/>
        </p:nvPicPr>
        <p:blipFill>
          <a:blip r:embed="rId4">
            <a:lum/>
            <a:extLst>
              <a:ext uri="{96DAC541-7B7A-43D3-8B79-37D633B846F1}">
                <asvg:svgBlip xmlns:asvg="http://schemas.microsoft.com/office/drawing/2016/SVG/main" r:embed="rId5"/>
              </a:ext>
            </a:extLst>
          </a:blip>
          <a:stretch>
            <a:fillRect/>
          </a:stretch>
        </p:blipFill>
        <p:spPr>
          <a:xfrm>
            <a:off x="5881692" y="465245"/>
            <a:ext cx="428616" cy="428616"/>
          </a:xfrm>
          <a:prstGeom prst="rect">
            <a:avLst/>
          </a:prstGeom>
          <a:effectLst>
            <a:innerShdw blurRad="317500">
              <a:schemeClr val="bg1"/>
            </a:innerShdw>
          </a:effectLst>
        </p:spPr>
      </p:pic>
      <p:pic>
        <p:nvPicPr>
          <p:cNvPr id="16" name="Image 15">
            <a:extLst>
              <a:ext uri="{FF2B5EF4-FFF2-40B4-BE49-F238E27FC236}">
                <a16:creationId xmlns:a16="http://schemas.microsoft.com/office/drawing/2014/main" id="{2DD27BBC-0688-9677-01B1-197C60142529}"/>
              </a:ext>
            </a:extLst>
          </p:cNvPr>
          <p:cNvPicPr>
            <a:picLocks noChangeAspect="1"/>
          </p:cNvPicPr>
          <p:nvPr/>
        </p:nvPicPr>
        <p:blipFill>
          <a:blip r:embed="rId6">
            <a:extLst>
              <a:ext uri="{28A0092B-C50C-407E-A947-70E740481C1C}">
                <a14:useLocalDpi xmlns:a14="http://schemas.microsoft.com/office/drawing/2010/main" val="0"/>
              </a:ext>
            </a:extLst>
          </a:blip>
          <a:srcRect l="10494" t="6628" r="22230" b="48533"/>
          <a:stretch>
            <a:fillRect/>
          </a:stretch>
        </p:blipFill>
        <p:spPr>
          <a:xfrm>
            <a:off x="704188" y="4321632"/>
            <a:ext cx="750208" cy="750208"/>
          </a:xfrm>
          <a:custGeom>
            <a:avLst/>
            <a:gdLst>
              <a:gd name="csX0" fmla="*/ 1537542 w 3075084"/>
              <a:gd name="csY0" fmla="*/ 0 h 3075084"/>
              <a:gd name="csX1" fmla="*/ 3075084 w 3075084"/>
              <a:gd name="csY1" fmla="*/ 1537542 h 3075084"/>
              <a:gd name="csX2" fmla="*/ 1537542 w 3075084"/>
              <a:gd name="csY2" fmla="*/ 3075084 h 3075084"/>
              <a:gd name="csX3" fmla="*/ 0 w 3075084"/>
              <a:gd name="csY3" fmla="*/ 1537542 h 3075084"/>
              <a:gd name="csX4" fmla="*/ 1537542 w 3075084"/>
              <a:gd name="csY4" fmla="*/ 0 h 3075084"/>
            </a:gdLst>
            <a:ahLst/>
            <a:cxnLst>
              <a:cxn ang="0">
                <a:pos x="csX0" y="csY0"/>
              </a:cxn>
              <a:cxn ang="0">
                <a:pos x="csX1" y="csY1"/>
              </a:cxn>
              <a:cxn ang="0">
                <a:pos x="csX2" y="csY2"/>
              </a:cxn>
              <a:cxn ang="0">
                <a:pos x="csX3" y="csY3"/>
              </a:cxn>
              <a:cxn ang="0">
                <a:pos x="csX4" y="csY4"/>
              </a:cxn>
            </a:cxnLst>
            <a:rect l="l" t="t" r="r" b="b"/>
            <a:pathLst>
              <a:path w="3075084" h="3075084">
                <a:moveTo>
                  <a:pt x="1537542" y="0"/>
                </a:moveTo>
                <a:cubicBezTo>
                  <a:pt x="2386703" y="0"/>
                  <a:pt x="3075084" y="688381"/>
                  <a:pt x="3075084" y="1537542"/>
                </a:cubicBezTo>
                <a:cubicBezTo>
                  <a:pt x="3075084" y="2386703"/>
                  <a:pt x="2386703" y="3075084"/>
                  <a:pt x="1537542" y="3075084"/>
                </a:cubicBezTo>
                <a:cubicBezTo>
                  <a:pt x="688381" y="3075084"/>
                  <a:pt x="0" y="2386703"/>
                  <a:pt x="0" y="1537542"/>
                </a:cubicBezTo>
                <a:cubicBezTo>
                  <a:pt x="0" y="688381"/>
                  <a:pt x="688381" y="0"/>
                  <a:pt x="1537542" y="0"/>
                </a:cubicBezTo>
                <a:close/>
              </a:path>
            </a:pathLst>
          </a:custGeom>
        </p:spPr>
      </p:pic>
    </p:spTree>
    <p:extLst>
      <p:ext uri="{BB962C8B-B14F-4D97-AF65-F5344CB8AC3E}">
        <p14:creationId xmlns:p14="http://schemas.microsoft.com/office/powerpoint/2010/main" val="3773151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91E9F4E-5321-B82C-3A2F-65936A5F1CC6}"/>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047FBB45-213D-B030-3B30-95CC2E9EFC76}"/>
              </a:ext>
            </a:extLst>
          </p:cNvPr>
          <p:cNvSpPr txBox="1"/>
          <p:nvPr/>
        </p:nvSpPr>
        <p:spPr>
          <a:xfrm>
            <a:off x="2412591" y="650559"/>
            <a:ext cx="7366819"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Nos</a:t>
            </a:r>
          </a:p>
        </p:txBody>
      </p:sp>
      <p:sp>
        <p:nvSpPr>
          <p:cNvPr id="5" name="ZoneTexte 4">
            <a:extLst>
              <a:ext uri="{FF2B5EF4-FFF2-40B4-BE49-F238E27FC236}">
                <a16:creationId xmlns:a16="http://schemas.microsoft.com/office/drawing/2014/main" id="{BA4780E6-D995-C062-9A19-E0ADB4EAA02D}"/>
              </a:ext>
            </a:extLst>
          </p:cNvPr>
          <p:cNvSpPr txBox="1"/>
          <p:nvPr/>
        </p:nvSpPr>
        <p:spPr>
          <a:xfrm>
            <a:off x="1748037" y="2466415"/>
            <a:ext cx="8695926"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Objectifs</a:t>
            </a:r>
          </a:p>
        </p:txBody>
      </p:sp>
      <p:cxnSp>
        <p:nvCxnSpPr>
          <p:cNvPr id="2" name="Connecteur droit 1">
            <a:extLst>
              <a:ext uri="{FF2B5EF4-FFF2-40B4-BE49-F238E27FC236}">
                <a16:creationId xmlns:a16="http://schemas.microsoft.com/office/drawing/2014/main" id="{BE3F7200-2250-A271-63E6-C391D5798ADE}"/>
              </a:ext>
            </a:extLst>
          </p:cNvPr>
          <p:cNvCxnSpPr>
            <a:cxnSpLocks/>
          </p:cNvCxnSpPr>
          <p:nvPr/>
        </p:nvCxnSpPr>
        <p:spPr>
          <a:xfrm>
            <a:off x="449705" y="750845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DDCC9B8C-4207-432C-1628-14CF5AF29D8A}"/>
              </a:ext>
            </a:extLst>
          </p:cNvPr>
          <p:cNvSpPr txBox="1"/>
          <p:nvPr/>
        </p:nvSpPr>
        <p:spPr>
          <a:xfrm>
            <a:off x="-338367" y="7508452"/>
            <a:ext cx="5501916" cy="1200329"/>
          </a:xfrm>
          <a:prstGeom prst="rect">
            <a:avLst/>
          </a:prstGeom>
          <a:noFill/>
        </p:spPr>
        <p:txBody>
          <a:bodyPr wrap="square" rtlCol="0">
            <a:spAutoFit/>
          </a:bodyPr>
          <a:lstStyle/>
          <a:p>
            <a:r>
              <a:rPr lang="fr-FR" sz="3600" b="1" dirty="0">
                <a:solidFill>
                  <a:schemeClr val="bg1"/>
                </a:solidFill>
                <a:latin typeface="Darker Grotesque" pitchFamily="2" charset="0"/>
              </a:rPr>
              <a:t>Structurer le travail numérique</a:t>
            </a:r>
          </a:p>
        </p:txBody>
      </p:sp>
      <p:sp>
        <p:nvSpPr>
          <p:cNvPr id="10" name="ZoneTexte 9">
            <a:extLst>
              <a:ext uri="{FF2B5EF4-FFF2-40B4-BE49-F238E27FC236}">
                <a16:creationId xmlns:a16="http://schemas.microsoft.com/office/drawing/2014/main" id="{3CD820B5-8E25-57A3-9C6E-83C04204B413}"/>
              </a:ext>
            </a:extLst>
          </p:cNvPr>
          <p:cNvSpPr txBox="1"/>
          <p:nvPr/>
        </p:nvSpPr>
        <p:spPr>
          <a:xfrm>
            <a:off x="6012897" y="8768058"/>
            <a:ext cx="6179103" cy="1200329"/>
          </a:xfrm>
          <a:prstGeom prst="rect">
            <a:avLst/>
          </a:prstGeom>
          <a:noFill/>
        </p:spPr>
        <p:txBody>
          <a:bodyPr wrap="square" rtlCol="0">
            <a:spAutoFit/>
          </a:bodyPr>
          <a:lstStyle/>
          <a:p>
            <a:r>
              <a:rPr lang="fr-FR" dirty="0">
                <a:solidFill>
                  <a:schemeClr val="bg1"/>
                </a:solidFill>
                <a:latin typeface="Darker Grotesque" pitchFamily="2" charset="0"/>
              </a:rPr>
              <a:t>Survivor Desk vise à s’imposer comme une autorité francophone sur la maîtrise professionnelle des outils bureautiques. L’objectif est de produire un contenu structuré, avancé et orienté performance afin d’être identifié comme une source fiable pour améliorer l’efficacité au travail.</a:t>
            </a:r>
          </a:p>
        </p:txBody>
      </p:sp>
      <p:sp>
        <p:nvSpPr>
          <p:cNvPr id="11" name="ZoneTexte 10">
            <a:extLst>
              <a:ext uri="{FF2B5EF4-FFF2-40B4-BE49-F238E27FC236}">
                <a16:creationId xmlns:a16="http://schemas.microsoft.com/office/drawing/2014/main" id="{2C2266F1-421B-B685-C048-24C0DC431571}"/>
              </a:ext>
            </a:extLst>
          </p:cNvPr>
          <p:cNvSpPr txBox="1"/>
          <p:nvPr/>
        </p:nvSpPr>
        <p:spPr>
          <a:xfrm>
            <a:off x="6012897" y="11096925"/>
            <a:ext cx="6179103" cy="1200329"/>
          </a:xfrm>
          <a:prstGeom prst="rect">
            <a:avLst/>
          </a:prstGeom>
          <a:noFill/>
        </p:spPr>
        <p:txBody>
          <a:bodyPr wrap="square" rtlCol="0">
            <a:spAutoFit/>
          </a:bodyPr>
          <a:lstStyle/>
          <a:p>
            <a:r>
              <a:rPr lang="fr-FR" dirty="0">
                <a:solidFill>
                  <a:schemeClr val="bg1"/>
                </a:solidFill>
                <a:latin typeface="Darker Grotesque" pitchFamily="2" charset="0"/>
              </a:rPr>
              <a:t>Au-delà des tutoriels, l’ambition est de fédérer une audience engagée composée d’étudiants, entrepreneurs et professionnels désireux d’optimiser leur organisation. Cette communauté devra partager une mentalité commune : discipline, structure et progression continue.</a:t>
            </a:r>
          </a:p>
        </p:txBody>
      </p:sp>
      <p:sp>
        <p:nvSpPr>
          <p:cNvPr id="12" name="ZoneTexte 11">
            <a:extLst>
              <a:ext uri="{FF2B5EF4-FFF2-40B4-BE49-F238E27FC236}">
                <a16:creationId xmlns:a16="http://schemas.microsoft.com/office/drawing/2014/main" id="{0287D169-88C7-03B9-B00D-49BD7CEBBA01}"/>
              </a:ext>
            </a:extLst>
          </p:cNvPr>
          <p:cNvSpPr txBox="1"/>
          <p:nvPr/>
        </p:nvSpPr>
        <p:spPr>
          <a:xfrm>
            <a:off x="6012897" y="10627370"/>
            <a:ext cx="6096000" cy="369332"/>
          </a:xfrm>
          <a:prstGeom prst="rect">
            <a:avLst/>
          </a:prstGeom>
          <a:noFill/>
        </p:spPr>
        <p:txBody>
          <a:bodyPr wrap="square">
            <a:spAutoFit/>
          </a:bodyPr>
          <a:lstStyle/>
          <a:p>
            <a:r>
              <a:rPr lang="fr-FR" b="1" dirty="0">
                <a:solidFill>
                  <a:schemeClr val="bg1"/>
                </a:solidFill>
                <a:latin typeface="Darker Grotesque" pitchFamily="2" charset="0"/>
              </a:rPr>
              <a:t>CONSTRUIRE UNE COMMUNAUTÉ PERFORMANTE</a:t>
            </a:r>
          </a:p>
        </p:txBody>
      </p:sp>
      <p:sp>
        <p:nvSpPr>
          <p:cNvPr id="13" name="ZoneTexte 12">
            <a:extLst>
              <a:ext uri="{FF2B5EF4-FFF2-40B4-BE49-F238E27FC236}">
                <a16:creationId xmlns:a16="http://schemas.microsoft.com/office/drawing/2014/main" id="{129A3830-4180-82D9-6318-2CE6BFF4DED9}"/>
              </a:ext>
            </a:extLst>
          </p:cNvPr>
          <p:cNvSpPr txBox="1"/>
          <p:nvPr/>
        </p:nvSpPr>
        <p:spPr>
          <a:xfrm>
            <a:off x="6012897" y="8298503"/>
            <a:ext cx="6096000" cy="369332"/>
          </a:xfrm>
          <a:prstGeom prst="rect">
            <a:avLst/>
          </a:prstGeom>
          <a:noFill/>
        </p:spPr>
        <p:txBody>
          <a:bodyPr wrap="square">
            <a:spAutoFit/>
          </a:bodyPr>
          <a:lstStyle/>
          <a:p>
            <a:r>
              <a:rPr lang="fr-FR" b="1" dirty="0">
                <a:solidFill>
                  <a:schemeClr val="bg1"/>
                </a:solidFill>
                <a:latin typeface="Darker Grotesque" pitchFamily="2" charset="0"/>
              </a:rPr>
              <a:t>DEVENIR UNE RÉFÉRENCE EN PRODUCTIVITÉ DIGITALE</a:t>
            </a:r>
          </a:p>
        </p:txBody>
      </p:sp>
      <p:cxnSp>
        <p:nvCxnSpPr>
          <p:cNvPr id="14" name="Connecteur droit 13">
            <a:extLst>
              <a:ext uri="{FF2B5EF4-FFF2-40B4-BE49-F238E27FC236}">
                <a16:creationId xmlns:a16="http://schemas.microsoft.com/office/drawing/2014/main" id="{B0A5FDB2-AE0C-78CA-0365-CEE086EC6040}"/>
              </a:ext>
            </a:extLst>
          </p:cNvPr>
          <p:cNvCxnSpPr/>
          <p:nvPr/>
        </p:nvCxnSpPr>
        <p:spPr>
          <a:xfrm>
            <a:off x="6093109" y="10250472"/>
            <a:ext cx="6034723"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36700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330846A-D58D-39D0-3693-F06E405CD763}"/>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542931BD-D144-6F23-A448-6A4FDBD8546E}"/>
              </a:ext>
            </a:extLst>
          </p:cNvPr>
          <p:cNvCxnSpPr>
            <a:cxnSpLocks/>
          </p:cNvCxnSpPr>
          <p:nvPr/>
        </p:nvCxnSpPr>
        <p:spPr>
          <a:xfrm>
            <a:off x="449705" y="72264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1C69A842-6C68-A0C1-EC2F-491528DBA361}"/>
              </a:ext>
            </a:extLst>
          </p:cNvPr>
          <p:cNvSpPr txBox="1"/>
          <p:nvPr/>
        </p:nvSpPr>
        <p:spPr>
          <a:xfrm>
            <a:off x="307830" y="346200"/>
            <a:ext cx="683749" cy="369330"/>
          </a:xfrm>
          <a:prstGeom prst="rect">
            <a:avLst/>
          </a:prstGeom>
          <a:noFill/>
        </p:spPr>
        <p:txBody>
          <a:bodyPr wrap="square" rtlCol="0">
            <a:spAutoFit/>
          </a:bodyPr>
          <a:lstStyle/>
          <a:p>
            <a:pPr algn="ctr"/>
            <a:r>
              <a:rPr lang="fr-FR" dirty="0">
                <a:solidFill>
                  <a:schemeClr val="bg1"/>
                </a:solidFill>
                <a:latin typeface="Darker Grotesque" pitchFamily="2" charset="0"/>
              </a:rPr>
              <a:t>Nos</a:t>
            </a:r>
          </a:p>
        </p:txBody>
      </p:sp>
      <p:sp>
        <p:nvSpPr>
          <p:cNvPr id="6" name="ZoneTexte 5">
            <a:extLst>
              <a:ext uri="{FF2B5EF4-FFF2-40B4-BE49-F238E27FC236}">
                <a16:creationId xmlns:a16="http://schemas.microsoft.com/office/drawing/2014/main" id="{757BE788-2984-8A42-88B6-2F4D71D00E9D}"/>
              </a:ext>
            </a:extLst>
          </p:cNvPr>
          <p:cNvSpPr txBox="1"/>
          <p:nvPr/>
        </p:nvSpPr>
        <p:spPr>
          <a:xfrm>
            <a:off x="722520" y="349755"/>
            <a:ext cx="1093531" cy="369332"/>
          </a:xfrm>
          <a:prstGeom prst="rect">
            <a:avLst/>
          </a:prstGeom>
          <a:noFill/>
        </p:spPr>
        <p:txBody>
          <a:bodyPr wrap="square" rtlCol="0">
            <a:spAutoFit/>
          </a:bodyPr>
          <a:lstStyle/>
          <a:p>
            <a:pPr algn="ctr"/>
            <a:r>
              <a:rPr lang="fr-FR" dirty="0">
                <a:solidFill>
                  <a:schemeClr val="bg1"/>
                </a:solidFill>
                <a:latin typeface="Darker Grotesque" pitchFamily="2" charset="0"/>
              </a:rPr>
              <a:t>Objectifs</a:t>
            </a:r>
          </a:p>
        </p:txBody>
      </p:sp>
      <p:sp>
        <p:nvSpPr>
          <p:cNvPr id="7" name="ZoneTexte 6">
            <a:extLst>
              <a:ext uri="{FF2B5EF4-FFF2-40B4-BE49-F238E27FC236}">
                <a16:creationId xmlns:a16="http://schemas.microsoft.com/office/drawing/2014/main" id="{125693A4-E353-08EE-AB45-6C0BC3B9C280}"/>
              </a:ext>
            </a:extLst>
          </p:cNvPr>
          <p:cNvSpPr txBox="1"/>
          <p:nvPr/>
        </p:nvSpPr>
        <p:spPr>
          <a:xfrm>
            <a:off x="449705" y="2828835"/>
            <a:ext cx="5501916" cy="1200329"/>
          </a:xfrm>
          <a:prstGeom prst="rect">
            <a:avLst/>
          </a:prstGeom>
          <a:noFill/>
        </p:spPr>
        <p:txBody>
          <a:bodyPr wrap="square" rtlCol="0">
            <a:spAutoFit/>
          </a:bodyPr>
          <a:lstStyle/>
          <a:p>
            <a:r>
              <a:rPr lang="fr-FR" sz="3600" b="1" dirty="0">
                <a:solidFill>
                  <a:schemeClr val="bg1"/>
                </a:solidFill>
                <a:latin typeface="Darker Grotesque" pitchFamily="2" charset="0"/>
              </a:rPr>
              <a:t>Structurer le travail numérique</a:t>
            </a:r>
          </a:p>
        </p:txBody>
      </p:sp>
      <p:sp>
        <p:nvSpPr>
          <p:cNvPr id="13" name="ZoneTexte 12">
            <a:extLst>
              <a:ext uri="{FF2B5EF4-FFF2-40B4-BE49-F238E27FC236}">
                <a16:creationId xmlns:a16="http://schemas.microsoft.com/office/drawing/2014/main" id="{981E9A2B-EF10-06E7-95FB-3EADBDF33844}"/>
              </a:ext>
            </a:extLst>
          </p:cNvPr>
          <p:cNvSpPr txBox="1"/>
          <p:nvPr/>
        </p:nvSpPr>
        <p:spPr>
          <a:xfrm>
            <a:off x="5438273" y="2107005"/>
            <a:ext cx="6179103" cy="1200329"/>
          </a:xfrm>
          <a:prstGeom prst="rect">
            <a:avLst/>
          </a:prstGeom>
          <a:noFill/>
        </p:spPr>
        <p:txBody>
          <a:bodyPr wrap="square" rtlCol="0">
            <a:spAutoFit/>
          </a:bodyPr>
          <a:lstStyle/>
          <a:p>
            <a:r>
              <a:rPr lang="fr-FR" dirty="0">
                <a:solidFill>
                  <a:schemeClr val="bg1"/>
                </a:solidFill>
                <a:latin typeface="Darker Grotesque" pitchFamily="2" charset="0"/>
              </a:rPr>
              <a:t>Survivor Desk vise à s’imposer comme une autorité francophone sur la maîtrise professionnelle des outils bureautiques. L’objectif est de produire un contenu structuré, avancé et orienté performance afin d’être identifié comme une source fiable pour améliorer l’efficacité au travail.</a:t>
            </a:r>
          </a:p>
        </p:txBody>
      </p:sp>
      <p:sp>
        <p:nvSpPr>
          <p:cNvPr id="14" name="ZoneTexte 13">
            <a:extLst>
              <a:ext uri="{FF2B5EF4-FFF2-40B4-BE49-F238E27FC236}">
                <a16:creationId xmlns:a16="http://schemas.microsoft.com/office/drawing/2014/main" id="{04E0C0FF-8EE2-79FB-2C82-24BC086CAA8D}"/>
              </a:ext>
            </a:extLst>
          </p:cNvPr>
          <p:cNvSpPr txBox="1"/>
          <p:nvPr/>
        </p:nvSpPr>
        <p:spPr>
          <a:xfrm>
            <a:off x="5438273" y="4435872"/>
            <a:ext cx="6179103" cy="1200329"/>
          </a:xfrm>
          <a:prstGeom prst="rect">
            <a:avLst/>
          </a:prstGeom>
          <a:noFill/>
        </p:spPr>
        <p:txBody>
          <a:bodyPr wrap="square" rtlCol="0">
            <a:spAutoFit/>
          </a:bodyPr>
          <a:lstStyle/>
          <a:p>
            <a:r>
              <a:rPr lang="fr-FR" dirty="0">
                <a:solidFill>
                  <a:schemeClr val="bg1"/>
                </a:solidFill>
                <a:latin typeface="Darker Grotesque" pitchFamily="2" charset="0"/>
              </a:rPr>
              <a:t>Au-delà des tutoriels, l’ambition est de fédérer une audience engagée composée d’étudiants, entrepreneurs et professionnels désireux d’optimiser leur organisation. Cette communauté devra partager une mentalité commune : discipline, structure et progression continue.</a:t>
            </a:r>
          </a:p>
        </p:txBody>
      </p:sp>
      <p:sp>
        <p:nvSpPr>
          <p:cNvPr id="16" name="ZoneTexte 15">
            <a:extLst>
              <a:ext uri="{FF2B5EF4-FFF2-40B4-BE49-F238E27FC236}">
                <a16:creationId xmlns:a16="http://schemas.microsoft.com/office/drawing/2014/main" id="{CDFCCB83-998D-ACD2-B4DB-8FA4C6B94EE6}"/>
              </a:ext>
            </a:extLst>
          </p:cNvPr>
          <p:cNvSpPr txBox="1"/>
          <p:nvPr/>
        </p:nvSpPr>
        <p:spPr>
          <a:xfrm>
            <a:off x="5438273" y="3966317"/>
            <a:ext cx="6096000" cy="369332"/>
          </a:xfrm>
          <a:prstGeom prst="rect">
            <a:avLst/>
          </a:prstGeom>
          <a:noFill/>
        </p:spPr>
        <p:txBody>
          <a:bodyPr wrap="square">
            <a:spAutoFit/>
          </a:bodyPr>
          <a:lstStyle/>
          <a:p>
            <a:r>
              <a:rPr lang="fr-FR" b="1" dirty="0">
                <a:solidFill>
                  <a:schemeClr val="bg1"/>
                </a:solidFill>
                <a:latin typeface="Darker Grotesque" pitchFamily="2" charset="0"/>
              </a:rPr>
              <a:t>CONSTRUIRE UNE COMMUNAUTÉ PERFORMANTE</a:t>
            </a:r>
          </a:p>
        </p:txBody>
      </p:sp>
      <p:sp>
        <p:nvSpPr>
          <p:cNvPr id="18" name="ZoneTexte 17">
            <a:extLst>
              <a:ext uri="{FF2B5EF4-FFF2-40B4-BE49-F238E27FC236}">
                <a16:creationId xmlns:a16="http://schemas.microsoft.com/office/drawing/2014/main" id="{76989D33-9E74-F8B5-5178-1ABE0FC3F18E}"/>
              </a:ext>
            </a:extLst>
          </p:cNvPr>
          <p:cNvSpPr txBox="1"/>
          <p:nvPr/>
        </p:nvSpPr>
        <p:spPr>
          <a:xfrm>
            <a:off x="5438273" y="1637450"/>
            <a:ext cx="6096000" cy="369332"/>
          </a:xfrm>
          <a:prstGeom prst="rect">
            <a:avLst/>
          </a:prstGeom>
          <a:noFill/>
        </p:spPr>
        <p:txBody>
          <a:bodyPr wrap="square">
            <a:spAutoFit/>
          </a:bodyPr>
          <a:lstStyle/>
          <a:p>
            <a:r>
              <a:rPr lang="fr-FR" b="1" dirty="0">
                <a:solidFill>
                  <a:schemeClr val="bg1"/>
                </a:solidFill>
                <a:latin typeface="Darker Grotesque" pitchFamily="2" charset="0"/>
              </a:rPr>
              <a:t>DEVENIR UNE RÉFÉRENCE EN PRODUCTIVITÉ DIGITALE</a:t>
            </a:r>
          </a:p>
        </p:txBody>
      </p:sp>
      <p:cxnSp>
        <p:nvCxnSpPr>
          <p:cNvPr id="20" name="Connecteur droit 19">
            <a:extLst>
              <a:ext uri="{FF2B5EF4-FFF2-40B4-BE49-F238E27FC236}">
                <a16:creationId xmlns:a16="http://schemas.microsoft.com/office/drawing/2014/main" id="{F87011C8-2F86-A02C-DDE6-B27E08571E65}"/>
              </a:ext>
            </a:extLst>
          </p:cNvPr>
          <p:cNvCxnSpPr/>
          <p:nvPr/>
        </p:nvCxnSpPr>
        <p:spPr>
          <a:xfrm>
            <a:off x="5518485" y="3589419"/>
            <a:ext cx="6034723"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7063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5887A4-DF30-E96D-D792-983BF2726D07}"/>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6625DC6-0A81-8B06-C548-54269FB939F2}"/>
              </a:ext>
            </a:extLst>
          </p:cNvPr>
          <p:cNvSpPr txBox="1"/>
          <p:nvPr/>
        </p:nvSpPr>
        <p:spPr>
          <a:xfrm>
            <a:off x="2412591" y="650559"/>
            <a:ext cx="7366819"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Nos</a:t>
            </a:r>
          </a:p>
        </p:txBody>
      </p:sp>
      <p:sp>
        <p:nvSpPr>
          <p:cNvPr id="5" name="ZoneTexte 4">
            <a:extLst>
              <a:ext uri="{FF2B5EF4-FFF2-40B4-BE49-F238E27FC236}">
                <a16:creationId xmlns:a16="http://schemas.microsoft.com/office/drawing/2014/main" id="{C78BA472-0E39-6375-6BF8-FC8D599CBC3B}"/>
              </a:ext>
            </a:extLst>
          </p:cNvPr>
          <p:cNvSpPr txBox="1"/>
          <p:nvPr/>
        </p:nvSpPr>
        <p:spPr>
          <a:xfrm>
            <a:off x="1748037" y="2466415"/>
            <a:ext cx="8695926"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Solutions</a:t>
            </a:r>
          </a:p>
        </p:txBody>
      </p:sp>
      <p:cxnSp>
        <p:nvCxnSpPr>
          <p:cNvPr id="2" name="Connecteur droit 1">
            <a:extLst>
              <a:ext uri="{FF2B5EF4-FFF2-40B4-BE49-F238E27FC236}">
                <a16:creationId xmlns:a16="http://schemas.microsoft.com/office/drawing/2014/main" id="{AF604B65-53A0-8C7C-EBDD-36143816B3A6}"/>
              </a:ext>
            </a:extLst>
          </p:cNvPr>
          <p:cNvCxnSpPr>
            <a:cxnSpLocks/>
          </p:cNvCxnSpPr>
          <p:nvPr/>
        </p:nvCxnSpPr>
        <p:spPr>
          <a:xfrm>
            <a:off x="449705" y="750845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F3AD5043-2131-B15B-6FDA-BF481FCCC27C}"/>
              </a:ext>
            </a:extLst>
          </p:cNvPr>
          <p:cNvSpPr txBox="1"/>
          <p:nvPr/>
        </p:nvSpPr>
        <p:spPr>
          <a:xfrm>
            <a:off x="449705" y="7703010"/>
            <a:ext cx="11304146" cy="1754326"/>
          </a:xfrm>
          <a:prstGeom prst="rect">
            <a:avLst/>
          </a:prstGeom>
          <a:noFill/>
        </p:spPr>
        <p:txBody>
          <a:bodyPr wrap="square" rtlCol="0">
            <a:spAutoFit/>
          </a:bodyPr>
          <a:lstStyle/>
          <a:p>
            <a:r>
              <a:rPr lang="fr-FR" sz="3600" dirty="0">
                <a:solidFill>
                  <a:schemeClr val="bg1"/>
                </a:solidFill>
              </a:rPr>
              <a:t>Professionnels et étudiants perdent trop de temps avec leurs outils bureautiques. Survivor Desk transforme cette inefficacité en maîtrise et performance.</a:t>
            </a:r>
          </a:p>
        </p:txBody>
      </p:sp>
      <p:sp>
        <p:nvSpPr>
          <p:cNvPr id="6" name="ZoneTexte 5">
            <a:extLst>
              <a:ext uri="{FF2B5EF4-FFF2-40B4-BE49-F238E27FC236}">
                <a16:creationId xmlns:a16="http://schemas.microsoft.com/office/drawing/2014/main" id="{E28A701D-0BDE-CB66-99F1-721814BEDBF6}"/>
              </a:ext>
            </a:extLst>
          </p:cNvPr>
          <p:cNvSpPr txBox="1"/>
          <p:nvPr/>
        </p:nvSpPr>
        <p:spPr>
          <a:xfrm>
            <a:off x="525905" y="10589969"/>
            <a:ext cx="3265045" cy="1754326"/>
          </a:xfrm>
          <a:prstGeom prst="rect">
            <a:avLst/>
          </a:prstGeom>
          <a:noFill/>
        </p:spPr>
        <p:txBody>
          <a:bodyPr wrap="square" rtlCol="0">
            <a:spAutoFit/>
          </a:bodyPr>
          <a:lstStyle/>
          <a:p>
            <a:r>
              <a:rPr lang="fr-FR" dirty="0">
                <a:solidFill>
                  <a:schemeClr val="bg1"/>
                </a:solidFill>
                <a:latin typeface="Darker Grotesque" pitchFamily="2" charset="0"/>
              </a:rPr>
              <a:t>Des vidéos structurées qui vont au-delà des bases, permettant de maîtriser rapidement Word, Excel ou PowerPoint avec des méthodes professionnelles directement applicables au quotidien.</a:t>
            </a:r>
          </a:p>
        </p:txBody>
      </p:sp>
      <p:cxnSp>
        <p:nvCxnSpPr>
          <p:cNvPr id="7" name="Connecteur droit 6">
            <a:extLst>
              <a:ext uri="{FF2B5EF4-FFF2-40B4-BE49-F238E27FC236}">
                <a16:creationId xmlns:a16="http://schemas.microsoft.com/office/drawing/2014/main" id="{A34D5AD7-26EB-462C-458A-82800DA4C831}"/>
              </a:ext>
            </a:extLst>
          </p:cNvPr>
          <p:cNvCxnSpPr>
            <a:cxnSpLocks/>
          </p:cNvCxnSpPr>
          <p:nvPr/>
        </p:nvCxnSpPr>
        <p:spPr>
          <a:xfrm>
            <a:off x="525905" y="9979264"/>
            <a:ext cx="11018395"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AB7A5F0B-550B-D9EA-7E92-27787DB57ED6}"/>
              </a:ext>
            </a:extLst>
          </p:cNvPr>
          <p:cNvCxnSpPr>
            <a:cxnSpLocks/>
          </p:cNvCxnSpPr>
          <p:nvPr/>
        </p:nvCxnSpPr>
        <p:spPr>
          <a:xfrm>
            <a:off x="525905" y="12646264"/>
            <a:ext cx="11018395"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202AE5AE-8B7C-2FBB-AD8A-A41970DA75CB}"/>
              </a:ext>
            </a:extLst>
          </p:cNvPr>
          <p:cNvSpPr txBox="1"/>
          <p:nvPr/>
        </p:nvSpPr>
        <p:spPr>
          <a:xfrm>
            <a:off x="525905" y="10131861"/>
            <a:ext cx="2445895" cy="369332"/>
          </a:xfrm>
          <a:prstGeom prst="rect">
            <a:avLst/>
          </a:prstGeom>
          <a:noFill/>
        </p:spPr>
        <p:txBody>
          <a:bodyPr wrap="square">
            <a:spAutoFit/>
          </a:bodyPr>
          <a:lstStyle/>
          <a:p>
            <a:r>
              <a:rPr lang="fr-FR" b="1" dirty="0">
                <a:solidFill>
                  <a:schemeClr val="bg1"/>
                </a:solidFill>
                <a:latin typeface="Darker Grotesque" pitchFamily="2" charset="0"/>
              </a:rPr>
              <a:t>TUTORIELS AVANCÉS</a:t>
            </a:r>
          </a:p>
        </p:txBody>
      </p:sp>
      <p:sp>
        <p:nvSpPr>
          <p:cNvPr id="16" name="ZoneTexte 15">
            <a:extLst>
              <a:ext uri="{FF2B5EF4-FFF2-40B4-BE49-F238E27FC236}">
                <a16:creationId xmlns:a16="http://schemas.microsoft.com/office/drawing/2014/main" id="{FE9DB5C2-1ADC-63C3-5CAA-E1B00176B91C}"/>
              </a:ext>
            </a:extLst>
          </p:cNvPr>
          <p:cNvSpPr txBox="1"/>
          <p:nvPr/>
        </p:nvSpPr>
        <p:spPr>
          <a:xfrm>
            <a:off x="4696293" y="10131861"/>
            <a:ext cx="2445895" cy="369332"/>
          </a:xfrm>
          <a:prstGeom prst="rect">
            <a:avLst/>
          </a:prstGeom>
          <a:noFill/>
        </p:spPr>
        <p:txBody>
          <a:bodyPr wrap="square">
            <a:spAutoFit/>
          </a:bodyPr>
          <a:lstStyle>
            <a:defPPr>
              <a:defRPr lang="fr-FR"/>
            </a:defPPr>
            <a:lvl1pPr>
              <a:defRPr b="1">
                <a:solidFill>
                  <a:schemeClr val="bg1"/>
                </a:solidFill>
                <a:latin typeface="Darker Grotesque" pitchFamily="2" charset="0"/>
              </a:defRPr>
            </a:lvl1pPr>
          </a:lstStyle>
          <a:p>
            <a:r>
              <a:rPr lang="fr-FR" dirty="0"/>
              <a:t>MÉTHODES CONCRÈTES</a:t>
            </a:r>
          </a:p>
        </p:txBody>
      </p:sp>
      <p:sp>
        <p:nvSpPr>
          <p:cNvPr id="17" name="ZoneTexte 16">
            <a:extLst>
              <a:ext uri="{FF2B5EF4-FFF2-40B4-BE49-F238E27FC236}">
                <a16:creationId xmlns:a16="http://schemas.microsoft.com/office/drawing/2014/main" id="{3A5D4F09-048D-AF7B-05CD-237EE2747FD5}"/>
              </a:ext>
            </a:extLst>
          </p:cNvPr>
          <p:cNvSpPr txBox="1"/>
          <p:nvPr/>
        </p:nvSpPr>
        <p:spPr>
          <a:xfrm>
            <a:off x="8847631" y="10131861"/>
            <a:ext cx="2694891" cy="369332"/>
          </a:xfrm>
          <a:prstGeom prst="rect">
            <a:avLst/>
          </a:prstGeom>
          <a:noFill/>
        </p:spPr>
        <p:txBody>
          <a:bodyPr wrap="square">
            <a:spAutoFit/>
          </a:bodyPr>
          <a:lstStyle/>
          <a:p>
            <a:r>
              <a:rPr lang="fr-FR" b="1" dirty="0">
                <a:solidFill>
                  <a:schemeClr val="bg1"/>
                </a:solidFill>
                <a:latin typeface="Darker Grotesque" pitchFamily="2" charset="0"/>
              </a:rPr>
              <a:t>TEMPLATES PREMIUM</a:t>
            </a:r>
          </a:p>
        </p:txBody>
      </p:sp>
      <p:sp>
        <p:nvSpPr>
          <p:cNvPr id="18" name="ZoneTexte 17">
            <a:extLst>
              <a:ext uri="{FF2B5EF4-FFF2-40B4-BE49-F238E27FC236}">
                <a16:creationId xmlns:a16="http://schemas.microsoft.com/office/drawing/2014/main" id="{4ECD3E38-2406-B8D0-0788-02DCE8E8A0CB}"/>
              </a:ext>
            </a:extLst>
          </p:cNvPr>
          <p:cNvSpPr txBox="1"/>
          <p:nvPr/>
        </p:nvSpPr>
        <p:spPr>
          <a:xfrm>
            <a:off x="4696293" y="10589969"/>
            <a:ext cx="3590459" cy="1754326"/>
          </a:xfrm>
          <a:prstGeom prst="rect">
            <a:avLst/>
          </a:prstGeom>
          <a:noFill/>
        </p:spPr>
        <p:txBody>
          <a:bodyPr wrap="square" rtlCol="0">
            <a:spAutoFit/>
          </a:bodyPr>
          <a:lstStyle/>
          <a:p>
            <a:r>
              <a:rPr lang="fr-FR" dirty="0">
                <a:solidFill>
                  <a:schemeClr val="bg1"/>
                </a:solidFill>
                <a:latin typeface="Darker Grotesque" pitchFamily="2" charset="0"/>
              </a:rPr>
              <a:t>Des systèmes et routines efficaces pour organiser son travail, automatiser certaines tâches et gagner du temps, transformant des habitudes désordonnées en processus performants.</a:t>
            </a:r>
          </a:p>
        </p:txBody>
      </p:sp>
      <p:sp>
        <p:nvSpPr>
          <p:cNvPr id="19" name="ZoneTexte 18">
            <a:extLst>
              <a:ext uri="{FF2B5EF4-FFF2-40B4-BE49-F238E27FC236}">
                <a16:creationId xmlns:a16="http://schemas.microsoft.com/office/drawing/2014/main" id="{CB8968F6-150A-2940-0ECC-F21839516449}"/>
              </a:ext>
            </a:extLst>
          </p:cNvPr>
          <p:cNvSpPr txBox="1"/>
          <p:nvPr/>
        </p:nvSpPr>
        <p:spPr>
          <a:xfrm>
            <a:off x="8847631" y="10589969"/>
            <a:ext cx="3077669" cy="1754326"/>
          </a:xfrm>
          <a:prstGeom prst="rect">
            <a:avLst/>
          </a:prstGeom>
          <a:noFill/>
        </p:spPr>
        <p:txBody>
          <a:bodyPr wrap="square" rtlCol="0">
            <a:spAutoFit/>
          </a:bodyPr>
          <a:lstStyle/>
          <a:p>
            <a:r>
              <a:rPr lang="fr-FR" dirty="0">
                <a:solidFill>
                  <a:schemeClr val="bg1"/>
                </a:solidFill>
                <a:latin typeface="Darker Grotesque" pitchFamily="2" charset="0"/>
              </a:rPr>
              <a:t>Des modèles prêts à l’emploi pour documents, tableaux et présentations, permettant de produire un travail de qualité professionnelle sans repartir de zéro.</a:t>
            </a:r>
          </a:p>
        </p:txBody>
      </p:sp>
    </p:spTree>
    <p:extLst>
      <p:ext uri="{BB962C8B-B14F-4D97-AF65-F5344CB8AC3E}">
        <p14:creationId xmlns:p14="http://schemas.microsoft.com/office/powerpoint/2010/main" val="1527120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9F9312-77C7-CCC2-6407-E61E26C99E27}"/>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5F2A970D-9151-65B7-0215-E3334DBB98A8}"/>
              </a:ext>
            </a:extLst>
          </p:cNvPr>
          <p:cNvCxnSpPr>
            <a:cxnSpLocks/>
          </p:cNvCxnSpPr>
          <p:nvPr/>
        </p:nvCxnSpPr>
        <p:spPr>
          <a:xfrm>
            <a:off x="449705" y="72264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6BE60D9C-3C1F-7A1B-2D30-E492FAFF31DC}"/>
              </a:ext>
            </a:extLst>
          </p:cNvPr>
          <p:cNvSpPr txBox="1"/>
          <p:nvPr/>
        </p:nvSpPr>
        <p:spPr>
          <a:xfrm>
            <a:off x="307830" y="346200"/>
            <a:ext cx="683749" cy="369330"/>
          </a:xfrm>
          <a:prstGeom prst="rect">
            <a:avLst/>
          </a:prstGeom>
          <a:noFill/>
        </p:spPr>
        <p:txBody>
          <a:bodyPr wrap="square" rtlCol="0">
            <a:spAutoFit/>
          </a:bodyPr>
          <a:lstStyle/>
          <a:p>
            <a:pPr algn="ctr"/>
            <a:r>
              <a:rPr lang="fr-FR" dirty="0">
                <a:solidFill>
                  <a:schemeClr val="bg1"/>
                </a:solidFill>
                <a:latin typeface="Darker Grotesque" pitchFamily="2" charset="0"/>
              </a:rPr>
              <a:t>Nos</a:t>
            </a:r>
          </a:p>
        </p:txBody>
      </p:sp>
      <p:sp>
        <p:nvSpPr>
          <p:cNvPr id="6" name="ZoneTexte 5">
            <a:extLst>
              <a:ext uri="{FF2B5EF4-FFF2-40B4-BE49-F238E27FC236}">
                <a16:creationId xmlns:a16="http://schemas.microsoft.com/office/drawing/2014/main" id="{AB3C0E02-F2DF-BDF9-A12A-8B8602CAF926}"/>
              </a:ext>
            </a:extLst>
          </p:cNvPr>
          <p:cNvSpPr txBox="1"/>
          <p:nvPr/>
        </p:nvSpPr>
        <p:spPr>
          <a:xfrm>
            <a:off x="722520" y="349755"/>
            <a:ext cx="1093531" cy="369332"/>
          </a:xfrm>
          <a:prstGeom prst="rect">
            <a:avLst/>
          </a:prstGeom>
          <a:noFill/>
        </p:spPr>
        <p:txBody>
          <a:bodyPr wrap="square" rtlCol="0">
            <a:spAutoFit/>
          </a:bodyPr>
          <a:lstStyle/>
          <a:p>
            <a:pPr algn="ctr"/>
            <a:r>
              <a:rPr lang="fr-FR" dirty="0">
                <a:solidFill>
                  <a:schemeClr val="bg1"/>
                </a:solidFill>
                <a:latin typeface="Darker Grotesque" pitchFamily="2" charset="0"/>
              </a:rPr>
              <a:t>Solutions</a:t>
            </a:r>
          </a:p>
        </p:txBody>
      </p:sp>
      <p:sp>
        <p:nvSpPr>
          <p:cNvPr id="7" name="ZoneTexte 6">
            <a:extLst>
              <a:ext uri="{FF2B5EF4-FFF2-40B4-BE49-F238E27FC236}">
                <a16:creationId xmlns:a16="http://schemas.microsoft.com/office/drawing/2014/main" id="{E077FAA3-3E9A-D776-8820-339E5ACD7C39}"/>
              </a:ext>
            </a:extLst>
          </p:cNvPr>
          <p:cNvSpPr txBox="1"/>
          <p:nvPr/>
        </p:nvSpPr>
        <p:spPr>
          <a:xfrm>
            <a:off x="449705" y="1408415"/>
            <a:ext cx="11304146" cy="1754326"/>
          </a:xfrm>
          <a:prstGeom prst="rect">
            <a:avLst/>
          </a:prstGeom>
          <a:noFill/>
        </p:spPr>
        <p:txBody>
          <a:bodyPr wrap="square" rtlCol="0">
            <a:spAutoFit/>
          </a:bodyPr>
          <a:lstStyle/>
          <a:p>
            <a:r>
              <a:rPr lang="fr-FR" sz="3600" dirty="0">
                <a:solidFill>
                  <a:schemeClr val="bg1"/>
                </a:solidFill>
              </a:rPr>
              <a:t>Professionnels et étudiants perdent trop de temps avec leurs outils bureautiques. Survivor Desk transforme cette inefficacité en maîtrise et performance.</a:t>
            </a:r>
          </a:p>
        </p:txBody>
      </p:sp>
      <p:sp>
        <p:nvSpPr>
          <p:cNvPr id="13" name="ZoneTexte 12">
            <a:extLst>
              <a:ext uri="{FF2B5EF4-FFF2-40B4-BE49-F238E27FC236}">
                <a16:creationId xmlns:a16="http://schemas.microsoft.com/office/drawing/2014/main" id="{D849B3B4-D430-8CC8-D9DA-377FC838808A}"/>
              </a:ext>
            </a:extLst>
          </p:cNvPr>
          <p:cNvSpPr txBox="1"/>
          <p:nvPr/>
        </p:nvSpPr>
        <p:spPr>
          <a:xfrm>
            <a:off x="525905" y="4295374"/>
            <a:ext cx="3265045" cy="1754326"/>
          </a:xfrm>
          <a:prstGeom prst="rect">
            <a:avLst/>
          </a:prstGeom>
          <a:noFill/>
        </p:spPr>
        <p:txBody>
          <a:bodyPr wrap="square" rtlCol="0">
            <a:spAutoFit/>
          </a:bodyPr>
          <a:lstStyle/>
          <a:p>
            <a:r>
              <a:rPr lang="fr-FR" dirty="0">
                <a:solidFill>
                  <a:schemeClr val="bg1"/>
                </a:solidFill>
                <a:latin typeface="Darker Grotesque" pitchFamily="2" charset="0"/>
              </a:rPr>
              <a:t>Des vidéos structurées qui vont au-delà des bases, permettant de maîtriser rapidement Word, Excel ou PowerPoint avec des méthodes professionnelles directement applicables au quotidien.</a:t>
            </a:r>
          </a:p>
        </p:txBody>
      </p:sp>
      <p:cxnSp>
        <p:nvCxnSpPr>
          <p:cNvPr id="20" name="Connecteur droit 19">
            <a:extLst>
              <a:ext uri="{FF2B5EF4-FFF2-40B4-BE49-F238E27FC236}">
                <a16:creationId xmlns:a16="http://schemas.microsoft.com/office/drawing/2014/main" id="{B00EA2F0-502B-C612-264A-F003DC23D57E}"/>
              </a:ext>
            </a:extLst>
          </p:cNvPr>
          <p:cNvCxnSpPr>
            <a:cxnSpLocks/>
          </p:cNvCxnSpPr>
          <p:nvPr/>
        </p:nvCxnSpPr>
        <p:spPr>
          <a:xfrm>
            <a:off x="525905" y="3684669"/>
            <a:ext cx="11018395"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122AFA4C-FB6E-C415-A0AE-7064719F3D69}"/>
              </a:ext>
            </a:extLst>
          </p:cNvPr>
          <p:cNvCxnSpPr>
            <a:cxnSpLocks/>
          </p:cNvCxnSpPr>
          <p:nvPr/>
        </p:nvCxnSpPr>
        <p:spPr>
          <a:xfrm>
            <a:off x="525905" y="6351669"/>
            <a:ext cx="11018395"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43787137-BF9A-1006-9946-8E121C087419}"/>
              </a:ext>
            </a:extLst>
          </p:cNvPr>
          <p:cNvSpPr txBox="1"/>
          <p:nvPr/>
        </p:nvSpPr>
        <p:spPr>
          <a:xfrm>
            <a:off x="525905" y="3837266"/>
            <a:ext cx="2445895" cy="369332"/>
          </a:xfrm>
          <a:prstGeom prst="rect">
            <a:avLst/>
          </a:prstGeom>
          <a:noFill/>
        </p:spPr>
        <p:txBody>
          <a:bodyPr wrap="square">
            <a:spAutoFit/>
          </a:bodyPr>
          <a:lstStyle/>
          <a:p>
            <a:r>
              <a:rPr lang="fr-FR" b="1" dirty="0">
                <a:solidFill>
                  <a:schemeClr val="bg1"/>
                </a:solidFill>
                <a:latin typeface="Darker Grotesque" pitchFamily="2" charset="0"/>
              </a:rPr>
              <a:t>TUTORIELS AVANCÉS</a:t>
            </a:r>
          </a:p>
        </p:txBody>
      </p:sp>
      <p:sp>
        <p:nvSpPr>
          <p:cNvPr id="11" name="ZoneTexte 10">
            <a:extLst>
              <a:ext uri="{FF2B5EF4-FFF2-40B4-BE49-F238E27FC236}">
                <a16:creationId xmlns:a16="http://schemas.microsoft.com/office/drawing/2014/main" id="{589AE2B0-A9AB-9556-1CF6-AFE541052732}"/>
              </a:ext>
            </a:extLst>
          </p:cNvPr>
          <p:cNvSpPr txBox="1"/>
          <p:nvPr/>
        </p:nvSpPr>
        <p:spPr>
          <a:xfrm>
            <a:off x="4696293" y="3837266"/>
            <a:ext cx="2445895" cy="369332"/>
          </a:xfrm>
          <a:prstGeom prst="rect">
            <a:avLst/>
          </a:prstGeom>
          <a:noFill/>
        </p:spPr>
        <p:txBody>
          <a:bodyPr wrap="square">
            <a:spAutoFit/>
          </a:bodyPr>
          <a:lstStyle>
            <a:defPPr>
              <a:defRPr lang="fr-FR"/>
            </a:defPPr>
            <a:lvl1pPr>
              <a:defRPr b="1">
                <a:solidFill>
                  <a:schemeClr val="bg1"/>
                </a:solidFill>
                <a:latin typeface="Darker Grotesque" pitchFamily="2" charset="0"/>
              </a:defRPr>
            </a:lvl1pPr>
          </a:lstStyle>
          <a:p>
            <a:r>
              <a:rPr lang="fr-FR" dirty="0"/>
              <a:t>MÉTHODES CONCRÈTES</a:t>
            </a:r>
          </a:p>
        </p:txBody>
      </p:sp>
      <p:sp>
        <p:nvSpPr>
          <p:cNvPr id="12" name="ZoneTexte 11">
            <a:extLst>
              <a:ext uri="{FF2B5EF4-FFF2-40B4-BE49-F238E27FC236}">
                <a16:creationId xmlns:a16="http://schemas.microsoft.com/office/drawing/2014/main" id="{B621F9BA-11B3-4C1D-BC26-F180C8565CD7}"/>
              </a:ext>
            </a:extLst>
          </p:cNvPr>
          <p:cNvSpPr txBox="1"/>
          <p:nvPr/>
        </p:nvSpPr>
        <p:spPr>
          <a:xfrm>
            <a:off x="8847631" y="3837266"/>
            <a:ext cx="2694891" cy="369332"/>
          </a:xfrm>
          <a:prstGeom prst="rect">
            <a:avLst/>
          </a:prstGeom>
          <a:noFill/>
        </p:spPr>
        <p:txBody>
          <a:bodyPr wrap="square">
            <a:spAutoFit/>
          </a:bodyPr>
          <a:lstStyle/>
          <a:p>
            <a:r>
              <a:rPr lang="fr-FR" b="1" dirty="0">
                <a:solidFill>
                  <a:schemeClr val="bg1"/>
                </a:solidFill>
                <a:latin typeface="Darker Grotesque" pitchFamily="2" charset="0"/>
              </a:rPr>
              <a:t>TEMPLATES PREMIUM</a:t>
            </a:r>
          </a:p>
        </p:txBody>
      </p:sp>
      <p:sp>
        <p:nvSpPr>
          <p:cNvPr id="15" name="ZoneTexte 14">
            <a:extLst>
              <a:ext uri="{FF2B5EF4-FFF2-40B4-BE49-F238E27FC236}">
                <a16:creationId xmlns:a16="http://schemas.microsoft.com/office/drawing/2014/main" id="{53E3E4E6-8541-3DBD-C3F5-2CCC08EBAE42}"/>
              </a:ext>
            </a:extLst>
          </p:cNvPr>
          <p:cNvSpPr txBox="1"/>
          <p:nvPr/>
        </p:nvSpPr>
        <p:spPr>
          <a:xfrm>
            <a:off x="4696293" y="4295374"/>
            <a:ext cx="3590459" cy="1754326"/>
          </a:xfrm>
          <a:prstGeom prst="rect">
            <a:avLst/>
          </a:prstGeom>
          <a:noFill/>
        </p:spPr>
        <p:txBody>
          <a:bodyPr wrap="square" rtlCol="0">
            <a:spAutoFit/>
          </a:bodyPr>
          <a:lstStyle/>
          <a:p>
            <a:r>
              <a:rPr lang="fr-FR" dirty="0">
                <a:solidFill>
                  <a:schemeClr val="bg1"/>
                </a:solidFill>
                <a:latin typeface="Darker Grotesque" pitchFamily="2" charset="0"/>
              </a:rPr>
              <a:t>Des systèmes et routines efficaces pour organiser son travail, automatiser certaines tâches et gagner du temps, transformant des habitudes désordonnées en processus performants.</a:t>
            </a:r>
          </a:p>
        </p:txBody>
      </p:sp>
      <p:sp>
        <p:nvSpPr>
          <p:cNvPr id="17" name="ZoneTexte 16">
            <a:extLst>
              <a:ext uri="{FF2B5EF4-FFF2-40B4-BE49-F238E27FC236}">
                <a16:creationId xmlns:a16="http://schemas.microsoft.com/office/drawing/2014/main" id="{90EBFC1C-C7FD-DE60-6AE9-1B5F0EF4CEFD}"/>
              </a:ext>
            </a:extLst>
          </p:cNvPr>
          <p:cNvSpPr txBox="1"/>
          <p:nvPr/>
        </p:nvSpPr>
        <p:spPr>
          <a:xfrm>
            <a:off x="8847631" y="4295374"/>
            <a:ext cx="3077669" cy="1754326"/>
          </a:xfrm>
          <a:prstGeom prst="rect">
            <a:avLst/>
          </a:prstGeom>
          <a:noFill/>
        </p:spPr>
        <p:txBody>
          <a:bodyPr wrap="square" rtlCol="0">
            <a:spAutoFit/>
          </a:bodyPr>
          <a:lstStyle/>
          <a:p>
            <a:r>
              <a:rPr lang="fr-FR" dirty="0">
                <a:solidFill>
                  <a:schemeClr val="bg1"/>
                </a:solidFill>
                <a:latin typeface="Darker Grotesque" pitchFamily="2" charset="0"/>
              </a:rPr>
              <a:t>Des modèles prêts à l’emploi pour documents, tableaux et présentations, permettant de produire un travail de qualité professionnelle sans repartir de zéro.</a:t>
            </a:r>
          </a:p>
        </p:txBody>
      </p:sp>
    </p:spTree>
    <p:extLst>
      <p:ext uri="{BB962C8B-B14F-4D97-AF65-F5344CB8AC3E}">
        <p14:creationId xmlns:p14="http://schemas.microsoft.com/office/powerpoint/2010/main" val="6087116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D50E7A-B530-14F0-72D5-0F5F5501452D}"/>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9179159-8DB7-A482-FEE7-1F620463B266}"/>
              </a:ext>
            </a:extLst>
          </p:cNvPr>
          <p:cNvSpPr txBox="1"/>
          <p:nvPr/>
        </p:nvSpPr>
        <p:spPr>
          <a:xfrm>
            <a:off x="2412591" y="650559"/>
            <a:ext cx="7366819"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Analyse</a:t>
            </a:r>
          </a:p>
        </p:txBody>
      </p:sp>
      <p:sp>
        <p:nvSpPr>
          <p:cNvPr id="5" name="ZoneTexte 4">
            <a:extLst>
              <a:ext uri="{FF2B5EF4-FFF2-40B4-BE49-F238E27FC236}">
                <a16:creationId xmlns:a16="http://schemas.microsoft.com/office/drawing/2014/main" id="{A60E4C23-FE84-08E7-C4EC-7B5A02FBD481}"/>
              </a:ext>
            </a:extLst>
          </p:cNvPr>
          <p:cNvSpPr txBox="1"/>
          <p:nvPr/>
        </p:nvSpPr>
        <p:spPr>
          <a:xfrm>
            <a:off x="1748037" y="2466415"/>
            <a:ext cx="8695926"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SWOT</a:t>
            </a:r>
          </a:p>
        </p:txBody>
      </p:sp>
      <p:cxnSp>
        <p:nvCxnSpPr>
          <p:cNvPr id="2" name="Connecteur droit 1">
            <a:extLst>
              <a:ext uri="{FF2B5EF4-FFF2-40B4-BE49-F238E27FC236}">
                <a16:creationId xmlns:a16="http://schemas.microsoft.com/office/drawing/2014/main" id="{2354493A-113F-EED1-395C-0F2BDD4E56C2}"/>
              </a:ext>
            </a:extLst>
          </p:cNvPr>
          <p:cNvCxnSpPr>
            <a:cxnSpLocks/>
          </p:cNvCxnSpPr>
          <p:nvPr/>
        </p:nvCxnSpPr>
        <p:spPr>
          <a:xfrm>
            <a:off x="449705" y="750845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 name="Connecteur droit 2">
            <a:extLst>
              <a:ext uri="{FF2B5EF4-FFF2-40B4-BE49-F238E27FC236}">
                <a16:creationId xmlns:a16="http://schemas.microsoft.com/office/drawing/2014/main" id="{D3B8B42C-12DB-C420-2AF1-63D2A1E9137C}"/>
              </a:ext>
            </a:extLst>
          </p:cNvPr>
          <p:cNvCxnSpPr>
            <a:cxnSpLocks/>
          </p:cNvCxnSpPr>
          <p:nvPr/>
        </p:nvCxnSpPr>
        <p:spPr>
          <a:xfrm>
            <a:off x="683607" y="689484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3BD53DD8-B2F8-E76A-66CD-43B8737ADC28}"/>
              </a:ext>
            </a:extLst>
          </p:cNvPr>
          <p:cNvSpPr txBox="1"/>
          <p:nvPr/>
        </p:nvSpPr>
        <p:spPr>
          <a:xfrm>
            <a:off x="736486" y="9278035"/>
            <a:ext cx="3047474" cy="646331"/>
          </a:xfrm>
          <a:prstGeom prst="rect">
            <a:avLst/>
          </a:prstGeom>
          <a:noFill/>
        </p:spPr>
        <p:txBody>
          <a:bodyPr wrap="square" rtlCol="0">
            <a:spAutoFit/>
          </a:bodyPr>
          <a:lstStyle/>
          <a:p>
            <a:r>
              <a:rPr lang="fr-FR" sz="3600" dirty="0">
                <a:solidFill>
                  <a:schemeClr val="bg1"/>
                </a:solidFill>
              </a:rPr>
              <a:t>Analyse SWOT</a:t>
            </a:r>
          </a:p>
        </p:txBody>
      </p:sp>
      <p:cxnSp>
        <p:nvCxnSpPr>
          <p:cNvPr id="7" name="Connecteur droit 6">
            <a:extLst>
              <a:ext uri="{FF2B5EF4-FFF2-40B4-BE49-F238E27FC236}">
                <a16:creationId xmlns:a16="http://schemas.microsoft.com/office/drawing/2014/main" id="{62833995-2767-6856-1B1F-2D123817ECAD}"/>
              </a:ext>
            </a:extLst>
          </p:cNvPr>
          <p:cNvCxnSpPr>
            <a:cxnSpLocks/>
          </p:cNvCxnSpPr>
          <p:nvPr/>
        </p:nvCxnSpPr>
        <p:spPr>
          <a:xfrm>
            <a:off x="4501102" y="9577883"/>
            <a:ext cx="7097341"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472C4293-71CD-A00B-E64F-1BA41B826930}"/>
              </a:ext>
            </a:extLst>
          </p:cNvPr>
          <p:cNvCxnSpPr>
            <a:cxnSpLocks/>
          </p:cNvCxnSpPr>
          <p:nvPr/>
        </p:nvCxnSpPr>
        <p:spPr>
          <a:xfrm flipV="1">
            <a:off x="8049772" y="7311189"/>
            <a:ext cx="0" cy="4908885"/>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80682064-73DE-DBB3-7B27-3771F00285DF}"/>
              </a:ext>
            </a:extLst>
          </p:cNvPr>
          <p:cNvSpPr txBox="1"/>
          <p:nvPr/>
        </p:nvSpPr>
        <p:spPr>
          <a:xfrm>
            <a:off x="5579289" y="9091035"/>
            <a:ext cx="2691708" cy="369332"/>
          </a:xfrm>
          <a:prstGeom prst="rect">
            <a:avLst/>
          </a:prstGeom>
          <a:noFill/>
        </p:spPr>
        <p:txBody>
          <a:bodyPr wrap="square">
            <a:spAutoFit/>
          </a:bodyPr>
          <a:lstStyle/>
          <a:p>
            <a:r>
              <a:rPr lang="fr-FR" b="1" dirty="0">
                <a:solidFill>
                  <a:schemeClr val="bg1"/>
                </a:solidFill>
                <a:latin typeface="Darker Grotesque" pitchFamily="2" charset="0"/>
              </a:rPr>
              <a:t>FORCES (STRENGTHS)</a:t>
            </a:r>
          </a:p>
        </p:txBody>
      </p:sp>
      <p:sp>
        <p:nvSpPr>
          <p:cNvPr id="16" name="ZoneTexte 15">
            <a:extLst>
              <a:ext uri="{FF2B5EF4-FFF2-40B4-BE49-F238E27FC236}">
                <a16:creationId xmlns:a16="http://schemas.microsoft.com/office/drawing/2014/main" id="{AA327B6F-B4BF-8301-16F2-86BB04488F67}"/>
              </a:ext>
            </a:extLst>
          </p:cNvPr>
          <p:cNvSpPr txBox="1"/>
          <p:nvPr/>
        </p:nvSpPr>
        <p:spPr>
          <a:xfrm>
            <a:off x="4501102" y="9709938"/>
            <a:ext cx="3400926" cy="369332"/>
          </a:xfrm>
          <a:prstGeom prst="rect">
            <a:avLst/>
          </a:prstGeom>
          <a:noFill/>
        </p:spPr>
        <p:txBody>
          <a:bodyPr wrap="square">
            <a:spAutoFit/>
          </a:bodyPr>
          <a:lstStyle/>
          <a:p>
            <a:r>
              <a:rPr lang="fr-FR" b="1" dirty="0">
                <a:solidFill>
                  <a:schemeClr val="bg1"/>
                </a:solidFill>
                <a:latin typeface="Darker Grotesque" pitchFamily="2" charset="0"/>
              </a:rPr>
              <a:t>OPPORTUNITÉS (OPPORTUNITIES)</a:t>
            </a:r>
          </a:p>
        </p:txBody>
      </p:sp>
      <p:sp>
        <p:nvSpPr>
          <p:cNvPr id="17" name="ZoneTexte 16">
            <a:extLst>
              <a:ext uri="{FF2B5EF4-FFF2-40B4-BE49-F238E27FC236}">
                <a16:creationId xmlns:a16="http://schemas.microsoft.com/office/drawing/2014/main" id="{A2A44670-66FB-4DF5-9B4B-D56A318629F8}"/>
              </a:ext>
            </a:extLst>
          </p:cNvPr>
          <p:cNvSpPr txBox="1"/>
          <p:nvPr/>
        </p:nvSpPr>
        <p:spPr>
          <a:xfrm>
            <a:off x="8197517" y="9099057"/>
            <a:ext cx="2912931" cy="369332"/>
          </a:xfrm>
          <a:prstGeom prst="rect">
            <a:avLst/>
          </a:prstGeom>
          <a:noFill/>
        </p:spPr>
        <p:txBody>
          <a:bodyPr wrap="square">
            <a:spAutoFit/>
          </a:bodyPr>
          <a:lstStyle/>
          <a:p>
            <a:r>
              <a:rPr lang="fr-FR" b="1" dirty="0">
                <a:solidFill>
                  <a:schemeClr val="bg1"/>
                </a:solidFill>
                <a:latin typeface="Darker Grotesque" pitchFamily="2" charset="0"/>
              </a:rPr>
              <a:t>FAIBLESSES (WEAKNESSES)</a:t>
            </a:r>
          </a:p>
        </p:txBody>
      </p:sp>
      <p:sp>
        <p:nvSpPr>
          <p:cNvPr id="18" name="ZoneTexte 17">
            <a:extLst>
              <a:ext uri="{FF2B5EF4-FFF2-40B4-BE49-F238E27FC236}">
                <a16:creationId xmlns:a16="http://schemas.microsoft.com/office/drawing/2014/main" id="{AADC8B15-F335-A5C7-48E7-28D44038F946}"/>
              </a:ext>
            </a:extLst>
          </p:cNvPr>
          <p:cNvSpPr txBox="1"/>
          <p:nvPr/>
        </p:nvSpPr>
        <p:spPr>
          <a:xfrm>
            <a:off x="8270997" y="9747722"/>
            <a:ext cx="2691708" cy="369332"/>
          </a:xfrm>
          <a:prstGeom prst="rect">
            <a:avLst/>
          </a:prstGeom>
          <a:noFill/>
        </p:spPr>
        <p:txBody>
          <a:bodyPr wrap="square">
            <a:spAutoFit/>
          </a:bodyPr>
          <a:lstStyle/>
          <a:p>
            <a:r>
              <a:rPr lang="fr-FR" b="1" dirty="0">
                <a:solidFill>
                  <a:schemeClr val="bg1"/>
                </a:solidFill>
                <a:latin typeface="Darker Grotesque" pitchFamily="2" charset="0"/>
              </a:rPr>
              <a:t>MENACES (THREATS)</a:t>
            </a:r>
          </a:p>
        </p:txBody>
      </p:sp>
      <p:sp>
        <p:nvSpPr>
          <p:cNvPr id="19" name="ZoneTexte 18">
            <a:extLst>
              <a:ext uri="{FF2B5EF4-FFF2-40B4-BE49-F238E27FC236}">
                <a16:creationId xmlns:a16="http://schemas.microsoft.com/office/drawing/2014/main" id="{EA9E8D7D-B6C8-7235-DD8E-FDD98B54DB89}"/>
              </a:ext>
            </a:extLst>
          </p:cNvPr>
          <p:cNvSpPr txBox="1"/>
          <p:nvPr/>
        </p:nvSpPr>
        <p:spPr>
          <a:xfrm>
            <a:off x="3907545" y="7824679"/>
            <a:ext cx="3921003" cy="1200329"/>
          </a:xfrm>
          <a:prstGeom prst="rect">
            <a:avLst/>
          </a:prstGeom>
          <a:noFill/>
        </p:spPr>
        <p:txBody>
          <a:bodyPr wrap="square">
            <a:spAutoFit/>
          </a:bodyPr>
          <a:lstStyle/>
          <a:p>
            <a:pPr algn="r"/>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
        <p:nvSpPr>
          <p:cNvPr id="20" name="ZoneTexte 19">
            <a:extLst>
              <a:ext uri="{FF2B5EF4-FFF2-40B4-BE49-F238E27FC236}">
                <a16:creationId xmlns:a16="http://schemas.microsoft.com/office/drawing/2014/main" id="{CBB2BFEB-B9AC-F4EA-C13B-8769EE6B8901}"/>
              </a:ext>
            </a:extLst>
          </p:cNvPr>
          <p:cNvSpPr txBox="1"/>
          <p:nvPr/>
        </p:nvSpPr>
        <p:spPr>
          <a:xfrm>
            <a:off x="3907544" y="10079270"/>
            <a:ext cx="3921003" cy="1200329"/>
          </a:xfrm>
          <a:prstGeom prst="rect">
            <a:avLst/>
          </a:prstGeom>
          <a:noFill/>
        </p:spPr>
        <p:txBody>
          <a:bodyPr wrap="square">
            <a:spAutoFit/>
          </a:bodyPr>
          <a:lstStyle/>
          <a:p>
            <a:pPr algn="r"/>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
        <p:nvSpPr>
          <p:cNvPr id="21" name="ZoneTexte 20">
            <a:extLst>
              <a:ext uri="{FF2B5EF4-FFF2-40B4-BE49-F238E27FC236}">
                <a16:creationId xmlns:a16="http://schemas.microsoft.com/office/drawing/2014/main" id="{5E4F3AC1-8025-E432-9A93-292397BE0EF4}"/>
              </a:ext>
            </a:extLst>
          </p:cNvPr>
          <p:cNvSpPr txBox="1"/>
          <p:nvPr/>
        </p:nvSpPr>
        <p:spPr>
          <a:xfrm>
            <a:off x="8197517" y="7824679"/>
            <a:ext cx="3921003" cy="1200329"/>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
        <p:nvSpPr>
          <p:cNvPr id="22" name="ZoneTexte 21">
            <a:extLst>
              <a:ext uri="{FF2B5EF4-FFF2-40B4-BE49-F238E27FC236}">
                <a16:creationId xmlns:a16="http://schemas.microsoft.com/office/drawing/2014/main" id="{FB8A5979-AC86-B26A-C0A3-5D98E7A63183}"/>
              </a:ext>
            </a:extLst>
          </p:cNvPr>
          <p:cNvSpPr txBox="1"/>
          <p:nvPr/>
        </p:nvSpPr>
        <p:spPr>
          <a:xfrm>
            <a:off x="8270997" y="10079270"/>
            <a:ext cx="3921003" cy="1200329"/>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Tree>
    <p:extLst>
      <p:ext uri="{BB962C8B-B14F-4D97-AF65-F5344CB8AC3E}">
        <p14:creationId xmlns:p14="http://schemas.microsoft.com/office/powerpoint/2010/main" val="30448174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55CBD6F-81B7-75F2-BBE8-F199C47BFA0E}"/>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EA3D7702-74D2-393E-841E-1BBDEEF664AC}"/>
              </a:ext>
            </a:extLst>
          </p:cNvPr>
          <p:cNvCxnSpPr>
            <a:cxnSpLocks/>
          </p:cNvCxnSpPr>
          <p:nvPr/>
        </p:nvCxnSpPr>
        <p:spPr>
          <a:xfrm>
            <a:off x="449705" y="72264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E97EEA88-C0FA-0933-3DA8-03A57CBFADC5}"/>
              </a:ext>
            </a:extLst>
          </p:cNvPr>
          <p:cNvSpPr txBox="1"/>
          <p:nvPr/>
        </p:nvSpPr>
        <p:spPr>
          <a:xfrm>
            <a:off x="275746" y="346200"/>
            <a:ext cx="1093531" cy="369332"/>
          </a:xfrm>
          <a:prstGeom prst="rect">
            <a:avLst/>
          </a:prstGeom>
          <a:noFill/>
        </p:spPr>
        <p:txBody>
          <a:bodyPr wrap="square" rtlCol="0">
            <a:spAutoFit/>
          </a:bodyPr>
          <a:lstStyle/>
          <a:p>
            <a:pPr algn="ctr"/>
            <a:r>
              <a:rPr lang="fr-FR" dirty="0">
                <a:solidFill>
                  <a:schemeClr val="bg1"/>
                </a:solidFill>
                <a:latin typeface="Darker Grotesque" pitchFamily="2" charset="0"/>
              </a:rPr>
              <a:t>Analyse</a:t>
            </a:r>
          </a:p>
        </p:txBody>
      </p:sp>
      <p:sp>
        <p:nvSpPr>
          <p:cNvPr id="6" name="ZoneTexte 5">
            <a:extLst>
              <a:ext uri="{FF2B5EF4-FFF2-40B4-BE49-F238E27FC236}">
                <a16:creationId xmlns:a16="http://schemas.microsoft.com/office/drawing/2014/main" id="{5C57A344-1EFB-16C8-19F2-391A19E506AB}"/>
              </a:ext>
            </a:extLst>
          </p:cNvPr>
          <p:cNvSpPr txBox="1"/>
          <p:nvPr/>
        </p:nvSpPr>
        <p:spPr>
          <a:xfrm>
            <a:off x="932790" y="349755"/>
            <a:ext cx="1093531" cy="369332"/>
          </a:xfrm>
          <a:prstGeom prst="rect">
            <a:avLst/>
          </a:prstGeom>
          <a:noFill/>
        </p:spPr>
        <p:txBody>
          <a:bodyPr wrap="square" rtlCol="0">
            <a:spAutoFit/>
          </a:bodyPr>
          <a:lstStyle/>
          <a:p>
            <a:pPr algn="ctr"/>
            <a:r>
              <a:rPr lang="fr-FR" dirty="0">
                <a:solidFill>
                  <a:schemeClr val="bg1"/>
                </a:solidFill>
                <a:latin typeface="Darker Grotesque" pitchFamily="2" charset="0"/>
              </a:rPr>
              <a:t>SWOT</a:t>
            </a:r>
          </a:p>
        </p:txBody>
      </p:sp>
      <p:sp>
        <p:nvSpPr>
          <p:cNvPr id="7" name="ZoneTexte 6">
            <a:extLst>
              <a:ext uri="{FF2B5EF4-FFF2-40B4-BE49-F238E27FC236}">
                <a16:creationId xmlns:a16="http://schemas.microsoft.com/office/drawing/2014/main" id="{EA311A41-BD9B-7DD0-4FC3-47CE3BD91B31}"/>
              </a:ext>
            </a:extLst>
          </p:cNvPr>
          <p:cNvSpPr txBox="1"/>
          <p:nvPr/>
        </p:nvSpPr>
        <p:spPr>
          <a:xfrm>
            <a:off x="502584" y="3105835"/>
            <a:ext cx="3047474" cy="646331"/>
          </a:xfrm>
          <a:prstGeom prst="rect">
            <a:avLst/>
          </a:prstGeom>
          <a:noFill/>
        </p:spPr>
        <p:txBody>
          <a:bodyPr wrap="square" rtlCol="0">
            <a:spAutoFit/>
          </a:bodyPr>
          <a:lstStyle/>
          <a:p>
            <a:r>
              <a:rPr lang="fr-FR" sz="3600" dirty="0">
                <a:solidFill>
                  <a:schemeClr val="bg1"/>
                </a:solidFill>
              </a:rPr>
              <a:t>Analyse SWOT</a:t>
            </a:r>
          </a:p>
        </p:txBody>
      </p:sp>
      <p:cxnSp>
        <p:nvCxnSpPr>
          <p:cNvPr id="4" name="Connecteur droit 3">
            <a:extLst>
              <a:ext uri="{FF2B5EF4-FFF2-40B4-BE49-F238E27FC236}">
                <a16:creationId xmlns:a16="http://schemas.microsoft.com/office/drawing/2014/main" id="{8712CB16-8BE1-6E8B-AC32-A4983D8DD029}"/>
              </a:ext>
            </a:extLst>
          </p:cNvPr>
          <p:cNvCxnSpPr>
            <a:cxnSpLocks/>
          </p:cNvCxnSpPr>
          <p:nvPr/>
        </p:nvCxnSpPr>
        <p:spPr>
          <a:xfrm>
            <a:off x="4267200" y="3405683"/>
            <a:ext cx="7097341"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E5FDC7A3-357E-8351-6325-B5E798A1E3BD}"/>
              </a:ext>
            </a:extLst>
          </p:cNvPr>
          <p:cNvCxnSpPr>
            <a:cxnSpLocks/>
          </p:cNvCxnSpPr>
          <p:nvPr/>
        </p:nvCxnSpPr>
        <p:spPr>
          <a:xfrm flipV="1">
            <a:off x="7815870" y="1138989"/>
            <a:ext cx="0" cy="4908885"/>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35AED163-08B1-EA53-D92F-D9EFEA47027D}"/>
              </a:ext>
            </a:extLst>
          </p:cNvPr>
          <p:cNvSpPr txBox="1"/>
          <p:nvPr/>
        </p:nvSpPr>
        <p:spPr>
          <a:xfrm>
            <a:off x="5345387" y="2918835"/>
            <a:ext cx="2691708" cy="369332"/>
          </a:xfrm>
          <a:prstGeom prst="rect">
            <a:avLst/>
          </a:prstGeom>
          <a:noFill/>
        </p:spPr>
        <p:txBody>
          <a:bodyPr wrap="square">
            <a:spAutoFit/>
          </a:bodyPr>
          <a:lstStyle/>
          <a:p>
            <a:r>
              <a:rPr lang="fr-FR" b="1" dirty="0">
                <a:solidFill>
                  <a:schemeClr val="bg1"/>
                </a:solidFill>
                <a:latin typeface="Darker Grotesque" pitchFamily="2" charset="0"/>
              </a:rPr>
              <a:t>FORCES (STRENGTHS)</a:t>
            </a:r>
          </a:p>
        </p:txBody>
      </p:sp>
      <p:sp>
        <p:nvSpPr>
          <p:cNvPr id="24" name="ZoneTexte 23">
            <a:extLst>
              <a:ext uri="{FF2B5EF4-FFF2-40B4-BE49-F238E27FC236}">
                <a16:creationId xmlns:a16="http://schemas.microsoft.com/office/drawing/2014/main" id="{9D5B2100-5071-3C2B-E77F-433A446E596B}"/>
              </a:ext>
            </a:extLst>
          </p:cNvPr>
          <p:cNvSpPr txBox="1"/>
          <p:nvPr/>
        </p:nvSpPr>
        <p:spPr>
          <a:xfrm>
            <a:off x="4267200" y="3537738"/>
            <a:ext cx="3400926" cy="369332"/>
          </a:xfrm>
          <a:prstGeom prst="rect">
            <a:avLst/>
          </a:prstGeom>
          <a:noFill/>
        </p:spPr>
        <p:txBody>
          <a:bodyPr wrap="square">
            <a:spAutoFit/>
          </a:bodyPr>
          <a:lstStyle/>
          <a:p>
            <a:r>
              <a:rPr lang="fr-FR" b="1" dirty="0">
                <a:solidFill>
                  <a:schemeClr val="bg1"/>
                </a:solidFill>
                <a:latin typeface="Darker Grotesque" pitchFamily="2" charset="0"/>
              </a:rPr>
              <a:t>OPPORTUNITÉS (OPPORTUNITIES)</a:t>
            </a:r>
          </a:p>
        </p:txBody>
      </p:sp>
      <p:sp>
        <p:nvSpPr>
          <p:cNvPr id="25" name="ZoneTexte 24">
            <a:extLst>
              <a:ext uri="{FF2B5EF4-FFF2-40B4-BE49-F238E27FC236}">
                <a16:creationId xmlns:a16="http://schemas.microsoft.com/office/drawing/2014/main" id="{65FF3F25-4B71-D6BC-D52A-717FB1D6D61D}"/>
              </a:ext>
            </a:extLst>
          </p:cNvPr>
          <p:cNvSpPr txBox="1"/>
          <p:nvPr/>
        </p:nvSpPr>
        <p:spPr>
          <a:xfrm>
            <a:off x="7963615" y="2926857"/>
            <a:ext cx="2912931" cy="369332"/>
          </a:xfrm>
          <a:prstGeom prst="rect">
            <a:avLst/>
          </a:prstGeom>
          <a:noFill/>
        </p:spPr>
        <p:txBody>
          <a:bodyPr wrap="square">
            <a:spAutoFit/>
          </a:bodyPr>
          <a:lstStyle/>
          <a:p>
            <a:r>
              <a:rPr lang="fr-FR" b="1" dirty="0">
                <a:solidFill>
                  <a:schemeClr val="bg1"/>
                </a:solidFill>
                <a:latin typeface="Darker Grotesque" pitchFamily="2" charset="0"/>
              </a:rPr>
              <a:t>FAIBLESSES (WEAKNESSES)</a:t>
            </a:r>
          </a:p>
        </p:txBody>
      </p:sp>
      <p:sp>
        <p:nvSpPr>
          <p:cNvPr id="26" name="ZoneTexte 25">
            <a:extLst>
              <a:ext uri="{FF2B5EF4-FFF2-40B4-BE49-F238E27FC236}">
                <a16:creationId xmlns:a16="http://schemas.microsoft.com/office/drawing/2014/main" id="{98367A08-060E-C4C8-CDB1-F03318F328B7}"/>
              </a:ext>
            </a:extLst>
          </p:cNvPr>
          <p:cNvSpPr txBox="1"/>
          <p:nvPr/>
        </p:nvSpPr>
        <p:spPr>
          <a:xfrm>
            <a:off x="8037095" y="3575522"/>
            <a:ext cx="2691708" cy="369332"/>
          </a:xfrm>
          <a:prstGeom prst="rect">
            <a:avLst/>
          </a:prstGeom>
          <a:noFill/>
        </p:spPr>
        <p:txBody>
          <a:bodyPr wrap="square">
            <a:spAutoFit/>
          </a:bodyPr>
          <a:lstStyle/>
          <a:p>
            <a:r>
              <a:rPr lang="fr-FR" b="1" dirty="0">
                <a:solidFill>
                  <a:schemeClr val="bg1"/>
                </a:solidFill>
                <a:latin typeface="Darker Grotesque" pitchFamily="2" charset="0"/>
              </a:rPr>
              <a:t>MENACES (THREATS)</a:t>
            </a:r>
          </a:p>
        </p:txBody>
      </p:sp>
      <p:sp>
        <p:nvSpPr>
          <p:cNvPr id="28" name="ZoneTexte 27">
            <a:extLst>
              <a:ext uri="{FF2B5EF4-FFF2-40B4-BE49-F238E27FC236}">
                <a16:creationId xmlns:a16="http://schemas.microsoft.com/office/drawing/2014/main" id="{916099D3-6C38-1AE5-D87D-263F2701E524}"/>
              </a:ext>
            </a:extLst>
          </p:cNvPr>
          <p:cNvSpPr txBox="1"/>
          <p:nvPr/>
        </p:nvSpPr>
        <p:spPr>
          <a:xfrm>
            <a:off x="3673643" y="1652479"/>
            <a:ext cx="3921003" cy="1200329"/>
          </a:xfrm>
          <a:prstGeom prst="rect">
            <a:avLst/>
          </a:prstGeom>
          <a:noFill/>
        </p:spPr>
        <p:txBody>
          <a:bodyPr wrap="square">
            <a:spAutoFit/>
          </a:bodyPr>
          <a:lstStyle/>
          <a:p>
            <a:pPr algn="r"/>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
        <p:nvSpPr>
          <p:cNvPr id="29" name="ZoneTexte 28">
            <a:extLst>
              <a:ext uri="{FF2B5EF4-FFF2-40B4-BE49-F238E27FC236}">
                <a16:creationId xmlns:a16="http://schemas.microsoft.com/office/drawing/2014/main" id="{C7005B3D-3B4A-E2B3-5D16-59571825AF24}"/>
              </a:ext>
            </a:extLst>
          </p:cNvPr>
          <p:cNvSpPr txBox="1"/>
          <p:nvPr/>
        </p:nvSpPr>
        <p:spPr>
          <a:xfrm>
            <a:off x="3673642" y="3907070"/>
            <a:ext cx="3921003" cy="1200329"/>
          </a:xfrm>
          <a:prstGeom prst="rect">
            <a:avLst/>
          </a:prstGeom>
          <a:noFill/>
        </p:spPr>
        <p:txBody>
          <a:bodyPr wrap="square">
            <a:spAutoFit/>
          </a:bodyPr>
          <a:lstStyle/>
          <a:p>
            <a:pPr algn="r"/>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
        <p:nvSpPr>
          <p:cNvPr id="30" name="ZoneTexte 29">
            <a:extLst>
              <a:ext uri="{FF2B5EF4-FFF2-40B4-BE49-F238E27FC236}">
                <a16:creationId xmlns:a16="http://schemas.microsoft.com/office/drawing/2014/main" id="{C476D83D-E2D0-7925-3684-3E787740976E}"/>
              </a:ext>
            </a:extLst>
          </p:cNvPr>
          <p:cNvSpPr txBox="1"/>
          <p:nvPr/>
        </p:nvSpPr>
        <p:spPr>
          <a:xfrm>
            <a:off x="7963615" y="1652479"/>
            <a:ext cx="3921003" cy="1200329"/>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
        <p:nvSpPr>
          <p:cNvPr id="31" name="ZoneTexte 30">
            <a:extLst>
              <a:ext uri="{FF2B5EF4-FFF2-40B4-BE49-F238E27FC236}">
                <a16:creationId xmlns:a16="http://schemas.microsoft.com/office/drawing/2014/main" id="{88A0B4AB-1F39-40AF-D01D-8DD78BE02665}"/>
              </a:ext>
            </a:extLst>
          </p:cNvPr>
          <p:cNvSpPr txBox="1"/>
          <p:nvPr/>
        </p:nvSpPr>
        <p:spPr>
          <a:xfrm>
            <a:off x="8037095" y="3907070"/>
            <a:ext cx="3921003" cy="1200329"/>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a:t>
            </a:r>
            <a:endParaRPr lang="fr-FR" dirty="0">
              <a:solidFill>
                <a:schemeClr val="bg1"/>
              </a:solidFill>
              <a:latin typeface="Darker Grotesque" pitchFamily="2" charset="0"/>
            </a:endParaRPr>
          </a:p>
        </p:txBody>
      </p:sp>
    </p:spTree>
    <p:extLst>
      <p:ext uri="{BB962C8B-B14F-4D97-AF65-F5344CB8AC3E}">
        <p14:creationId xmlns:p14="http://schemas.microsoft.com/office/powerpoint/2010/main" val="36125210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57BDB4-F8A3-C9EF-0F32-E4D928D4ECFA}"/>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8DA39D52-EA59-A3AE-4DD3-A32A0972E4B6}"/>
              </a:ext>
            </a:extLst>
          </p:cNvPr>
          <p:cNvSpPr txBox="1"/>
          <p:nvPr/>
        </p:nvSpPr>
        <p:spPr>
          <a:xfrm>
            <a:off x="2412591" y="650559"/>
            <a:ext cx="7366819"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Notre</a:t>
            </a:r>
          </a:p>
        </p:txBody>
      </p:sp>
      <p:sp>
        <p:nvSpPr>
          <p:cNvPr id="5" name="ZoneTexte 4">
            <a:extLst>
              <a:ext uri="{FF2B5EF4-FFF2-40B4-BE49-F238E27FC236}">
                <a16:creationId xmlns:a16="http://schemas.microsoft.com/office/drawing/2014/main" id="{016D6A49-DE07-01A1-2E16-DF3B393999F8}"/>
              </a:ext>
            </a:extLst>
          </p:cNvPr>
          <p:cNvSpPr txBox="1"/>
          <p:nvPr/>
        </p:nvSpPr>
        <p:spPr>
          <a:xfrm>
            <a:off x="1748037" y="2466415"/>
            <a:ext cx="8695926" cy="3093154"/>
          </a:xfrm>
          <a:prstGeom prst="rect">
            <a:avLst/>
          </a:prstGeom>
          <a:noFill/>
        </p:spPr>
        <p:txBody>
          <a:bodyPr wrap="square" rtlCol="0">
            <a:spAutoFit/>
          </a:bodyPr>
          <a:lstStyle/>
          <a:p>
            <a:pPr algn="ctr"/>
            <a:r>
              <a:rPr lang="fr-FR" sz="19500" dirty="0">
                <a:solidFill>
                  <a:schemeClr val="bg1"/>
                </a:solidFill>
                <a:latin typeface="Darker Grotesque" pitchFamily="2" charset="0"/>
              </a:rPr>
              <a:t>Roadmap</a:t>
            </a:r>
          </a:p>
        </p:txBody>
      </p:sp>
      <p:cxnSp>
        <p:nvCxnSpPr>
          <p:cNvPr id="2" name="Connecteur droit 1">
            <a:extLst>
              <a:ext uri="{FF2B5EF4-FFF2-40B4-BE49-F238E27FC236}">
                <a16:creationId xmlns:a16="http://schemas.microsoft.com/office/drawing/2014/main" id="{43A1A81C-5BF6-AA04-D167-A6E9DB42D59D}"/>
              </a:ext>
            </a:extLst>
          </p:cNvPr>
          <p:cNvCxnSpPr>
            <a:cxnSpLocks/>
          </p:cNvCxnSpPr>
          <p:nvPr/>
        </p:nvCxnSpPr>
        <p:spPr>
          <a:xfrm>
            <a:off x="449705" y="750845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F41E7E13-12A4-CC7A-6CBD-067740DE5B78}"/>
              </a:ext>
            </a:extLst>
          </p:cNvPr>
          <p:cNvSpPr txBox="1"/>
          <p:nvPr/>
        </p:nvSpPr>
        <p:spPr>
          <a:xfrm>
            <a:off x="874899" y="7185286"/>
            <a:ext cx="3047474" cy="646331"/>
          </a:xfrm>
          <a:prstGeom prst="rect">
            <a:avLst/>
          </a:prstGeom>
          <a:noFill/>
        </p:spPr>
        <p:txBody>
          <a:bodyPr wrap="square" rtlCol="0">
            <a:spAutoFit/>
          </a:bodyPr>
          <a:lstStyle/>
          <a:p>
            <a:r>
              <a:rPr lang="fr-FR" sz="3600" b="1" dirty="0">
                <a:solidFill>
                  <a:schemeClr val="bg1"/>
                </a:solidFill>
                <a:latin typeface="Darker Grotesque" pitchFamily="2" charset="0"/>
              </a:rPr>
              <a:t>Roadmap 2026</a:t>
            </a:r>
          </a:p>
        </p:txBody>
      </p:sp>
      <p:sp>
        <p:nvSpPr>
          <p:cNvPr id="6" name="ZoneTexte 5">
            <a:extLst>
              <a:ext uri="{FF2B5EF4-FFF2-40B4-BE49-F238E27FC236}">
                <a16:creationId xmlns:a16="http://schemas.microsoft.com/office/drawing/2014/main" id="{02E9D719-E39E-EBB2-2587-99B7E70302B7}"/>
              </a:ext>
            </a:extLst>
          </p:cNvPr>
          <p:cNvSpPr txBox="1"/>
          <p:nvPr/>
        </p:nvSpPr>
        <p:spPr>
          <a:xfrm>
            <a:off x="4792228" y="7046787"/>
            <a:ext cx="7109083" cy="923330"/>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nostrud</a:t>
            </a:r>
            <a:r>
              <a:rPr lang="fr-FR" dirty="0">
                <a:solidFill>
                  <a:schemeClr val="bg1"/>
                </a:solidFill>
                <a:latin typeface="Darker Grotesque" pitchFamily="2" charset="0"/>
              </a:rPr>
              <a:t> </a:t>
            </a:r>
            <a:r>
              <a:rPr lang="fr-FR" dirty="0" err="1">
                <a:solidFill>
                  <a:schemeClr val="bg1"/>
                </a:solidFill>
                <a:latin typeface="Darker Grotesque" pitchFamily="2" charset="0"/>
              </a:rPr>
              <a:t>exercitation</a:t>
            </a:r>
            <a:r>
              <a:rPr lang="fr-FR" dirty="0">
                <a:solidFill>
                  <a:schemeClr val="bg1"/>
                </a:solidFill>
                <a:latin typeface="Darker Grotesque" pitchFamily="2" charset="0"/>
              </a:rPr>
              <a:t> </a:t>
            </a:r>
            <a:r>
              <a:rPr lang="fr-FR" dirty="0" err="1">
                <a:solidFill>
                  <a:schemeClr val="bg1"/>
                </a:solidFill>
                <a:latin typeface="Darker Grotesque" pitchFamily="2" charset="0"/>
              </a:rPr>
              <a:t>ullamco</a:t>
            </a:r>
            <a:r>
              <a:rPr lang="fr-FR" dirty="0">
                <a:solidFill>
                  <a:schemeClr val="bg1"/>
                </a:solidFill>
                <a:latin typeface="Darker Grotesque" pitchFamily="2" charset="0"/>
              </a:rPr>
              <a:t> </a:t>
            </a:r>
            <a:r>
              <a:rPr lang="fr-FR" dirty="0" err="1">
                <a:solidFill>
                  <a:schemeClr val="bg1"/>
                </a:solidFill>
                <a:latin typeface="Darker Grotesque" pitchFamily="2" charset="0"/>
              </a:rPr>
              <a:t>laboris</a:t>
            </a:r>
            <a:r>
              <a:rPr lang="fr-FR" dirty="0">
                <a:solidFill>
                  <a:schemeClr val="bg1"/>
                </a:solidFill>
                <a:latin typeface="Darker Grotesque" pitchFamily="2" charset="0"/>
              </a:rPr>
              <a:t> </a:t>
            </a:r>
            <a:r>
              <a:rPr lang="fr-FR" dirty="0" err="1">
                <a:solidFill>
                  <a:schemeClr val="bg1"/>
                </a:solidFill>
                <a:latin typeface="Darker Grotesque" pitchFamily="2" charset="0"/>
              </a:rPr>
              <a:t>nisi</a:t>
            </a:r>
            <a:r>
              <a:rPr lang="fr-FR" dirty="0">
                <a:solidFill>
                  <a:schemeClr val="bg1"/>
                </a:solidFill>
                <a:latin typeface="Darker Grotesque" pitchFamily="2" charset="0"/>
              </a:rPr>
              <a:t> ut </a:t>
            </a:r>
            <a:r>
              <a:rPr lang="fr-FR" dirty="0" err="1">
                <a:solidFill>
                  <a:schemeClr val="bg1"/>
                </a:solidFill>
                <a:latin typeface="Darker Grotesque" pitchFamily="2" charset="0"/>
              </a:rPr>
              <a:t>aliquip</a:t>
            </a:r>
            <a:r>
              <a:rPr lang="fr-FR" dirty="0">
                <a:solidFill>
                  <a:schemeClr val="bg1"/>
                </a:solidFill>
                <a:latin typeface="Darker Grotesque" pitchFamily="2" charset="0"/>
              </a:rPr>
              <a:t> ex </a:t>
            </a:r>
            <a:r>
              <a:rPr lang="fr-FR" dirty="0" err="1">
                <a:solidFill>
                  <a:schemeClr val="bg1"/>
                </a:solidFill>
                <a:latin typeface="Darker Grotesque" pitchFamily="2" charset="0"/>
              </a:rPr>
              <a:t>ea</a:t>
            </a:r>
            <a:r>
              <a:rPr lang="fr-FR" dirty="0">
                <a:solidFill>
                  <a:schemeClr val="bg1"/>
                </a:solidFill>
                <a:latin typeface="Darker Grotesque" pitchFamily="2" charset="0"/>
              </a:rPr>
              <a:t> commodo </a:t>
            </a:r>
            <a:r>
              <a:rPr lang="fr-FR" dirty="0" err="1">
                <a:solidFill>
                  <a:schemeClr val="bg1"/>
                </a:solidFill>
                <a:latin typeface="Darker Grotesque" pitchFamily="2" charset="0"/>
              </a:rPr>
              <a:t>consequat</a:t>
            </a:r>
            <a:r>
              <a:rPr lang="fr-FR" dirty="0">
                <a:solidFill>
                  <a:schemeClr val="bg1"/>
                </a:solidFill>
                <a:latin typeface="Darker Grotesque" pitchFamily="2" charset="0"/>
              </a:rPr>
              <a:t>.</a:t>
            </a:r>
          </a:p>
        </p:txBody>
      </p:sp>
      <p:cxnSp>
        <p:nvCxnSpPr>
          <p:cNvPr id="7" name="Connecteur droit 6">
            <a:extLst>
              <a:ext uri="{FF2B5EF4-FFF2-40B4-BE49-F238E27FC236}">
                <a16:creationId xmlns:a16="http://schemas.microsoft.com/office/drawing/2014/main" id="{1345EA43-A073-6C65-F727-C9DAD0B731C6}"/>
              </a:ext>
            </a:extLst>
          </p:cNvPr>
          <p:cNvCxnSpPr>
            <a:cxnSpLocks/>
          </p:cNvCxnSpPr>
          <p:nvPr/>
        </p:nvCxnSpPr>
        <p:spPr>
          <a:xfrm>
            <a:off x="763345" y="8701167"/>
            <a:ext cx="111676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04DDD0D8-9B6B-AEB1-2650-7E897F4EEC6B}"/>
              </a:ext>
            </a:extLst>
          </p:cNvPr>
          <p:cNvCxnSpPr>
            <a:cxnSpLocks/>
          </p:cNvCxnSpPr>
          <p:nvPr/>
        </p:nvCxnSpPr>
        <p:spPr>
          <a:xfrm>
            <a:off x="763345" y="11705255"/>
            <a:ext cx="111676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58C28267-6182-0F37-F381-53EAA98B7D38}"/>
              </a:ext>
            </a:extLst>
          </p:cNvPr>
          <p:cNvCxnSpPr>
            <a:cxnSpLocks/>
          </p:cNvCxnSpPr>
          <p:nvPr/>
        </p:nvCxnSpPr>
        <p:spPr>
          <a:xfrm flipV="1">
            <a:off x="3653056" y="8701167"/>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20B4F72C-86E5-B1AE-57F9-A661AF562FB6}"/>
              </a:ext>
            </a:extLst>
          </p:cNvPr>
          <p:cNvCxnSpPr>
            <a:cxnSpLocks/>
          </p:cNvCxnSpPr>
          <p:nvPr/>
        </p:nvCxnSpPr>
        <p:spPr>
          <a:xfrm flipV="1">
            <a:off x="5897727" y="8701167"/>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C63485A-D330-C4C3-1F08-946E74A548AB}"/>
              </a:ext>
            </a:extLst>
          </p:cNvPr>
          <p:cNvCxnSpPr>
            <a:cxnSpLocks/>
          </p:cNvCxnSpPr>
          <p:nvPr/>
        </p:nvCxnSpPr>
        <p:spPr>
          <a:xfrm flipV="1">
            <a:off x="8142398" y="8701167"/>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AFEB59EF-5DCF-F705-4BB6-A3F5E7926376}"/>
              </a:ext>
            </a:extLst>
          </p:cNvPr>
          <p:cNvCxnSpPr>
            <a:cxnSpLocks/>
          </p:cNvCxnSpPr>
          <p:nvPr/>
        </p:nvCxnSpPr>
        <p:spPr>
          <a:xfrm flipV="1">
            <a:off x="10387069" y="8701167"/>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6FB16F7A-34FB-5642-E71F-3296BDF65B3C}"/>
              </a:ext>
            </a:extLst>
          </p:cNvPr>
          <p:cNvSpPr txBox="1"/>
          <p:nvPr/>
        </p:nvSpPr>
        <p:spPr>
          <a:xfrm>
            <a:off x="759680" y="8910070"/>
            <a:ext cx="2840952" cy="646331"/>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a:t>
            </a:r>
          </a:p>
        </p:txBody>
      </p:sp>
      <p:sp>
        <p:nvSpPr>
          <p:cNvPr id="20" name="ZoneTexte 19">
            <a:extLst>
              <a:ext uri="{FF2B5EF4-FFF2-40B4-BE49-F238E27FC236}">
                <a16:creationId xmlns:a16="http://schemas.microsoft.com/office/drawing/2014/main" id="{4890B48E-DA6A-F54F-F359-46B67996CFA7}"/>
              </a:ext>
            </a:extLst>
          </p:cNvPr>
          <p:cNvSpPr txBox="1"/>
          <p:nvPr/>
        </p:nvSpPr>
        <p:spPr>
          <a:xfrm>
            <a:off x="759680" y="9819433"/>
            <a:ext cx="2495227" cy="646331"/>
          </a:xfrm>
          <a:prstGeom prst="rect">
            <a:avLst/>
          </a:prstGeom>
          <a:noFill/>
        </p:spPr>
        <p:txBody>
          <a:bodyPr wrap="square">
            <a:spAutoFit/>
          </a:bodyPr>
          <a:lstStyle/>
          <a:p>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nostrud</a:t>
            </a:r>
            <a:r>
              <a:rPr lang="fr-FR" dirty="0">
                <a:solidFill>
                  <a:schemeClr val="bg1"/>
                </a:solidFill>
                <a:latin typeface="Darker Grotesque" pitchFamily="2" charset="0"/>
              </a:rPr>
              <a:t> </a:t>
            </a:r>
            <a:r>
              <a:rPr lang="fr-FR" dirty="0" err="1">
                <a:solidFill>
                  <a:schemeClr val="bg1"/>
                </a:solidFill>
                <a:latin typeface="Darker Grotesque" pitchFamily="2" charset="0"/>
              </a:rPr>
              <a:t>exercitation</a:t>
            </a:r>
            <a:endParaRPr lang="fr-FR" dirty="0"/>
          </a:p>
        </p:txBody>
      </p:sp>
      <p:sp>
        <p:nvSpPr>
          <p:cNvPr id="21" name="ZoneTexte 20">
            <a:extLst>
              <a:ext uri="{FF2B5EF4-FFF2-40B4-BE49-F238E27FC236}">
                <a16:creationId xmlns:a16="http://schemas.microsoft.com/office/drawing/2014/main" id="{299D3792-DE0A-6703-B7B0-37D77DDDED5C}"/>
              </a:ext>
            </a:extLst>
          </p:cNvPr>
          <p:cNvSpPr txBox="1"/>
          <p:nvPr/>
        </p:nvSpPr>
        <p:spPr>
          <a:xfrm>
            <a:off x="759680" y="10685647"/>
            <a:ext cx="2840952" cy="646331"/>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a:t>
            </a:r>
          </a:p>
        </p:txBody>
      </p:sp>
      <p:sp>
        <p:nvSpPr>
          <p:cNvPr id="22" name="ZoneTexte 21">
            <a:extLst>
              <a:ext uri="{FF2B5EF4-FFF2-40B4-BE49-F238E27FC236}">
                <a16:creationId xmlns:a16="http://schemas.microsoft.com/office/drawing/2014/main" id="{3528F83F-6F02-8F3D-98E5-D98E85BEA3D0}"/>
              </a:ext>
            </a:extLst>
          </p:cNvPr>
          <p:cNvSpPr txBox="1"/>
          <p:nvPr/>
        </p:nvSpPr>
        <p:spPr>
          <a:xfrm>
            <a:off x="3922373" y="8258654"/>
            <a:ext cx="1508671" cy="369332"/>
          </a:xfrm>
          <a:prstGeom prst="rect">
            <a:avLst/>
          </a:prstGeom>
          <a:noFill/>
        </p:spPr>
        <p:txBody>
          <a:bodyPr wrap="square">
            <a:spAutoFit/>
          </a:bodyPr>
          <a:lstStyle/>
          <a:p>
            <a:pPr algn="ctr"/>
            <a:r>
              <a:rPr lang="fr-FR" b="1" dirty="0">
                <a:solidFill>
                  <a:schemeClr val="bg1"/>
                </a:solidFill>
                <a:latin typeface="Darker Grotesque" pitchFamily="2" charset="0"/>
              </a:rPr>
              <a:t>Janvier 2026</a:t>
            </a:r>
          </a:p>
        </p:txBody>
      </p:sp>
      <p:sp>
        <p:nvSpPr>
          <p:cNvPr id="23" name="ZoneTexte 22">
            <a:extLst>
              <a:ext uri="{FF2B5EF4-FFF2-40B4-BE49-F238E27FC236}">
                <a16:creationId xmlns:a16="http://schemas.microsoft.com/office/drawing/2014/main" id="{EA517580-E565-475D-B320-4EC0EBBD9D87}"/>
              </a:ext>
            </a:extLst>
          </p:cNvPr>
          <p:cNvSpPr txBox="1"/>
          <p:nvPr/>
        </p:nvSpPr>
        <p:spPr>
          <a:xfrm>
            <a:off x="6182543" y="8256217"/>
            <a:ext cx="1508671" cy="369332"/>
          </a:xfrm>
          <a:prstGeom prst="rect">
            <a:avLst/>
          </a:prstGeom>
          <a:noFill/>
        </p:spPr>
        <p:txBody>
          <a:bodyPr wrap="square">
            <a:spAutoFit/>
          </a:bodyPr>
          <a:lstStyle/>
          <a:p>
            <a:pPr algn="ctr"/>
            <a:r>
              <a:rPr lang="fr-FR" b="1" dirty="0">
                <a:solidFill>
                  <a:schemeClr val="bg1"/>
                </a:solidFill>
                <a:latin typeface="Darker Grotesque" pitchFamily="2" charset="0"/>
              </a:rPr>
              <a:t>Février 2026</a:t>
            </a:r>
          </a:p>
        </p:txBody>
      </p:sp>
      <p:sp>
        <p:nvSpPr>
          <p:cNvPr id="24" name="ZoneTexte 23">
            <a:extLst>
              <a:ext uri="{FF2B5EF4-FFF2-40B4-BE49-F238E27FC236}">
                <a16:creationId xmlns:a16="http://schemas.microsoft.com/office/drawing/2014/main" id="{8A3D7C1D-1B97-4C45-D69D-2B52375F8718}"/>
              </a:ext>
            </a:extLst>
          </p:cNvPr>
          <p:cNvSpPr txBox="1"/>
          <p:nvPr/>
        </p:nvSpPr>
        <p:spPr>
          <a:xfrm>
            <a:off x="8442713" y="8253780"/>
            <a:ext cx="1508671" cy="369332"/>
          </a:xfrm>
          <a:prstGeom prst="rect">
            <a:avLst/>
          </a:prstGeom>
          <a:noFill/>
        </p:spPr>
        <p:txBody>
          <a:bodyPr wrap="square">
            <a:spAutoFit/>
          </a:bodyPr>
          <a:lstStyle/>
          <a:p>
            <a:pPr algn="ctr"/>
            <a:r>
              <a:rPr lang="fr-FR" b="1" dirty="0">
                <a:solidFill>
                  <a:schemeClr val="bg1"/>
                </a:solidFill>
                <a:latin typeface="Darker Grotesque" pitchFamily="2" charset="0"/>
              </a:rPr>
              <a:t>Mars 2026</a:t>
            </a:r>
          </a:p>
        </p:txBody>
      </p:sp>
      <p:sp useBgFill="1">
        <p:nvSpPr>
          <p:cNvPr id="25" name="Rectangle : coins arrondis 24">
            <a:extLst>
              <a:ext uri="{FF2B5EF4-FFF2-40B4-BE49-F238E27FC236}">
                <a16:creationId xmlns:a16="http://schemas.microsoft.com/office/drawing/2014/main" id="{B47049ED-F429-A0E6-2F01-7EFA5A0DEEF2}"/>
              </a:ext>
            </a:extLst>
          </p:cNvPr>
          <p:cNvSpPr/>
          <p:nvPr/>
        </p:nvSpPr>
        <p:spPr>
          <a:xfrm>
            <a:off x="3653056" y="9096542"/>
            <a:ext cx="3783768" cy="260057"/>
          </a:xfrm>
          <a:prstGeom prst="roundRect">
            <a:avLst>
              <a:gd name="adj" fmla="val 50000"/>
            </a:avLst>
          </a:prstGeom>
          <a:ln>
            <a:noFill/>
          </a:ln>
          <a:effectLst>
            <a:innerShdw blurRad="1143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useBgFill="1">
        <p:nvSpPr>
          <p:cNvPr id="26" name="Rectangle : coins arrondis 25">
            <a:extLst>
              <a:ext uri="{FF2B5EF4-FFF2-40B4-BE49-F238E27FC236}">
                <a16:creationId xmlns:a16="http://schemas.microsoft.com/office/drawing/2014/main" id="{CE063A67-C74C-C09A-ACC2-B5110C2631D6}"/>
              </a:ext>
            </a:extLst>
          </p:cNvPr>
          <p:cNvSpPr/>
          <p:nvPr/>
        </p:nvSpPr>
        <p:spPr>
          <a:xfrm>
            <a:off x="6325645" y="9979571"/>
            <a:ext cx="4061413" cy="223640"/>
          </a:xfrm>
          <a:prstGeom prst="roundRect">
            <a:avLst>
              <a:gd name="adj" fmla="val 50000"/>
            </a:avLst>
          </a:prstGeom>
          <a:ln>
            <a:noFill/>
          </a:ln>
          <a:effectLst>
            <a:innerShdw blurRad="1143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useBgFill="1">
        <p:nvSpPr>
          <p:cNvPr id="27" name="Rectangle : coins arrondis 26">
            <a:extLst>
              <a:ext uri="{FF2B5EF4-FFF2-40B4-BE49-F238E27FC236}">
                <a16:creationId xmlns:a16="http://schemas.microsoft.com/office/drawing/2014/main" id="{3F5BF2E1-EAA9-1CB4-A6C8-B2DF28FED903}"/>
              </a:ext>
            </a:extLst>
          </p:cNvPr>
          <p:cNvSpPr/>
          <p:nvPr/>
        </p:nvSpPr>
        <p:spPr>
          <a:xfrm>
            <a:off x="8142398" y="10859948"/>
            <a:ext cx="4061413" cy="223640"/>
          </a:xfrm>
          <a:prstGeom prst="roundRect">
            <a:avLst>
              <a:gd name="adj" fmla="val 50000"/>
            </a:avLst>
          </a:prstGeom>
          <a:ln>
            <a:noFill/>
          </a:ln>
          <a:effectLst>
            <a:innerShdw blurRad="1143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8" name="Connecteur droit 27">
            <a:extLst>
              <a:ext uri="{FF2B5EF4-FFF2-40B4-BE49-F238E27FC236}">
                <a16:creationId xmlns:a16="http://schemas.microsoft.com/office/drawing/2014/main" id="{03ACE895-3066-C380-6DF7-D729612F624C}"/>
              </a:ext>
            </a:extLst>
          </p:cNvPr>
          <p:cNvCxnSpPr>
            <a:cxnSpLocks/>
          </p:cNvCxnSpPr>
          <p:nvPr/>
        </p:nvCxnSpPr>
        <p:spPr>
          <a:xfrm>
            <a:off x="449705" y="6960154"/>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856448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a14:imgEffect>
                  </a14:imgLayer>
                </a14:imgProps>
              </a:ext>
            </a:extLst>
          </a:blip>
          <a:srcRect/>
          <a:stretch>
            <a:fillRect/>
          </a:stretch>
        </a:blipFill>
        <a:effectLst/>
      </p:bgPr>
    </p:bg>
    <p:spTree>
      <p:nvGrpSpPr>
        <p:cNvPr id="1" name="">
          <a:extLst>
            <a:ext uri="{FF2B5EF4-FFF2-40B4-BE49-F238E27FC236}">
              <a16:creationId xmlns:a16="http://schemas.microsoft.com/office/drawing/2014/main" id="{E9EE0332-BEB7-8E0D-6ABE-AB6184EAFB88}"/>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1E5DE623-3C69-02F8-AF6C-18342C69A1C0}"/>
              </a:ext>
            </a:extLst>
          </p:cNvPr>
          <p:cNvCxnSpPr>
            <a:cxnSpLocks/>
          </p:cNvCxnSpPr>
          <p:nvPr/>
        </p:nvCxnSpPr>
        <p:spPr>
          <a:xfrm>
            <a:off x="449705" y="722642"/>
            <a:ext cx="1116767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F0D20873-FFD3-51D7-F17F-9A8A5F520E95}"/>
              </a:ext>
            </a:extLst>
          </p:cNvPr>
          <p:cNvSpPr txBox="1"/>
          <p:nvPr/>
        </p:nvSpPr>
        <p:spPr>
          <a:xfrm>
            <a:off x="275746" y="346200"/>
            <a:ext cx="1093531" cy="369332"/>
          </a:xfrm>
          <a:prstGeom prst="rect">
            <a:avLst/>
          </a:prstGeom>
          <a:noFill/>
        </p:spPr>
        <p:txBody>
          <a:bodyPr wrap="square" rtlCol="0">
            <a:spAutoFit/>
          </a:bodyPr>
          <a:lstStyle/>
          <a:p>
            <a:pPr algn="ctr"/>
            <a:r>
              <a:rPr lang="fr-FR" dirty="0">
                <a:solidFill>
                  <a:schemeClr val="bg1"/>
                </a:solidFill>
                <a:latin typeface="Darker Grotesque" pitchFamily="2" charset="0"/>
              </a:rPr>
              <a:t>Notre</a:t>
            </a:r>
          </a:p>
        </p:txBody>
      </p:sp>
      <p:sp>
        <p:nvSpPr>
          <p:cNvPr id="6" name="ZoneTexte 5">
            <a:extLst>
              <a:ext uri="{FF2B5EF4-FFF2-40B4-BE49-F238E27FC236}">
                <a16:creationId xmlns:a16="http://schemas.microsoft.com/office/drawing/2014/main" id="{E51AB58B-0FAA-098F-7B1E-81BB5FB2656A}"/>
              </a:ext>
            </a:extLst>
          </p:cNvPr>
          <p:cNvSpPr txBox="1"/>
          <p:nvPr/>
        </p:nvSpPr>
        <p:spPr>
          <a:xfrm>
            <a:off x="968030" y="346200"/>
            <a:ext cx="1093531" cy="369332"/>
          </a:xfrm>
          <a:prstGeom prst="rect">
            <a:avLst/>
          </a:prstGeom>
          <a:noFill/>
        </p:spPr>
        <p:txBody>
          <a:bodyPr wrap="square" rtlCol="0">
            <a:spAutoFit/>
          </a:bodyPr>
          <a:lstStyle/>
          <a:p>
            <a:pPr algn="ctr"/>
            <a:r>
              <a:rPr lang="fr-FR" dirty="0">
                <a:solidFill>
                  <a:schemeClr val="bg1"/>
                </a:solidFill>
                <a:latin typeface="Darker Grotesque" pitchFamily="2" charset="0"/>
              </a:rPr>
              <a:t>Roadmap</a:t>
            </a:r>
          </a:p>
        </p:txBody>
      </p:sp>
      <p:sp>
        <p:nvSpPr>
          <p:cNvPr id="7" name="ZoneTexte 6">
            <a:extLst>
              <a:ext uri="{FF2B5EF4-FFF2-40B4-BE49-F238E27FC236}">
                <a16:creationId xmlns:a16="http://schemas.microsoft.com/office/drawing/2014/main" id="{D3478473-721A-8C76-E6A6-3ED073603CD3}"/>
              </a:ext>
            </a:extLst>
          </p:cNvPr>
          <p:cNvSpPr txBox="1"/>
          <p:nvPr/>
        </p:nvSpPr>
        <p:spPr>
          <a:xfrm>
            <a:off x="582794" y="1517744"/>
            <a:ext cx="3047474" cy="646331"/>
          </a:xfrm>
          <a:prstGeom prst="rect">
            <a:avLst/>
          </a:prstGeom>
          <a:noFill/>
        </p:spPr>
        <p:txBody>
          <a:bodyPr wrap="square" rtlCol="0">
            <a:spAutoFit/>
          </a:bodyPr>
          <a:lstStyle/>
          <a:p>
            <a:r>
              <a:rPr lang="fr-FR" sz="3600" b="1" dirty="0">
                <a:solidFill>
                  <a:schemeClr val="bg1"/>
                </a:solidFill>
                <a:latin typeface="Darker Grotesque" pitchFamily="2" charset="0"/>
              </a:rPr>
              <a:t>Roadmap 2026</a:t>
            </a:r>
          </a:p>
        </p:txBody>
      </p:sp>
      <p:sp>
        <p:nvSpPr>
          <p:cNvPr id="14" name="ZoneTexte 13">
            <a:extLst>
              <a:ext uri="{FF2B5EF4-FFF2-40B4-BE49-F238E27FC236}">
                <a16:creationId xmlns:a16="http://schemas.microsoft.com/office/drawing/2014/main" id="{E067B3EF-BD72-3E86-28A2-D9086D556F94}"/>
              </a:ext>
            </a:extLst>
          </p:cNvPr>
          <p:cNvSpPr txBox="1"/>
          <p:nvPr/>
        </p:nvSpPr>
        <p:spPr>
          <a:xfrm>
            <a:off x="-3989469" y="9867721"/>
            <a:ext cx="6179103" cy="1200329"/>
          </a:xfrm>
          <a:prstGeom prst="rect">
            <a:avLst/>
          </a:prstGeom>
          <a:noFill/>
        </p:spPr>
        <p:txBody>
          <a:bodyPr wrap="square" rtlCol="0">
            <a:spAutoFit/>
          </a:bodyPr>
          <a:lstStyle/>
          <a:p>
            <a:r>
              <a:rPr lang="fr-FR" dirty="0">
                <a:solidFill>
                  <a:schemeClr val="bg1"/>
                </a:solidFill>
                <a:latin typeface="Darker Grotesque" pitchFamily="2" charset="0"/>
              </a:rPr>
              <a:t>Au-delà des tutoriels, l’ambition est de fédérer une audience engagée composée d’étudiants, entrepreneurs et professionnels désireux d’optimiser leur organisation. Cette communauté devra partager une mentalité commune : discipline, structure et progression continue.</a:t>
            </a:r>
          </a:p>
        </p:txBody>
      </p:sp>
      <p:sp>
        <p:nvSpPr>
          <p:cNvPr id="16" name="ZoneTexte 15">
            <a:extLst>
              <a:ext uri="{FF2B5EF4-FFF2-40B4-BE49-F238E27FC236}">
                <a16:creationId xmlns:a16="http://schemas.microsoft.com/office/drawing/2014/main" id="{5052E45C-B558-E6EE-01CC-528C22EC4E08}"/>
              </a:ext>
            </a:extLst>
          </p:cNvPr>
          <p:cNvSpPr txBox="1"/>
          <p:nvPr/>
        </p:nvSpPr>
        <p:spPr>
          <a:xfrm>
            <a:off x="-3989469" y="9398166"/>
            <a:ext cx="6096000" cy="369332"/>
          </a:xfrm>
          <a:prstGeom prst="rect">
            <a:avLst/>
          </a:prstGeom>
          <a:noFill/>
        </p:spPr>
        <p:txBody>
          <a:bodyPr wrap="square">
            <a:spAutoFit/>
          </a:bodyPr>
          <a:lstStyle/>
          <a:p>
            <a:r>
              <a:rPr lang="fr-FR" b="1" dirty="0">
                <a:solidFill>
                  <a:schemeClr val="bg1"/>
                </a:solidFill>
                <a:latin typeface="Darker Grotesque" pitchFamily="2" charset="0"/>
              </a:rPr>
              <a:t>CONSTRUIRE UNE COMMUNAUTÉ PERFORMANTE</a:t>
            </a:r>
          </a:p>
        </p:txBody>
      </p:sp>
      <p:sp>
        <p:nvSpPr>
          <p:cNvPr id="8" name="ZoneTexte 7">
            <a:extLst>
              <a:ext uri="{FF2B5EF4-FFF2-40B4-BE49-F238E27FC236}">
                <a16:creationId xmlns:a16="http://schemas.microsoft.com/office/drawing/2014/main" id="{696B2A9C-B8FA-B152-63ED-A8879A1AC59D}"/>
              </a:ext>
            </a:extLst>
          </p:cNvPr>
          <p:cNvSpPr txBox="1"/>
          <p:nvPr/>
        </p:nvSpPr>
        <p:spPr>
          <a:xfrm>
            <a:off x="4500123" y="1379245"/>
            <a:ext cx="7109083" cy="923330"/>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Sed do </a:t>
            </a:r>
            <a:r>
              <a:rPr lang="fr-FR" dirty="0" err="1">
                <a:solidFill>
                  <a:schemeClr val="bg1"/>
                </a:solidFill>
                <a:latin typeface="Darker Grotesque" pitchFamily="2" charset="0"/>
              </a:rPr>
              <a:t>eiusmod</a:t>
            </a:r>
            <a:r>
              <a:rPr lang="fr-FR" dirty="0">
                <a:solidFill>
                  <a:schemeClr val="bg1"/>
                </a:solidFill>
                <a:latin typeface="Darker Grotesque" pitchFamily="2" charset="0"/>
              </a:rPr>
              <a:t> </a:t>
            </a:r>
            <a:r>
              <a:rPr lang="fr-FR" dirty="0" err="1">
                <a:solidFill>
                  <a:schemeClr val="bg1"/>
                </a:solidFill>
                <a:latin typeface="Darker Grotesque" pitchFamily="2" charset="0"/>
              </a:rPr>
              <a:t>tempor</a:t>
            </a:r>
            <a:r>
              <a:rPr lang="fr-FR" dirty="0">
                <a:solidFill>
                  <a:schemeClr val="bg1"/>
                </a:solidFill>
                <a:latin typeface="Darker Grotesque" pitchFamily="2" charset="0"/>
              </a:rPr>
              <a:t> </a:t>
            </a:r>
            <a:r>
              <a:rPr lang="fr-FR" dirty="0" err="1">
                <a:solidFill>
                  <a:schemeClr val="bg1"/>
                </a:solidFill>
                <a:latin typeface="Darker Grotesque" pitchFamily="2" charset="0"/>
              </a:rPr>
              <a:t>incididunt</a:t>
            </a:r>
            <a:r>
              <a:rPr lang="fr-FR" dirty="0">
                <a:solidFill>
                  <a:schemeClr val="bg1"/>
                </a:solidFill>
                <a:latin typeface="Darker Grotesque" pitchFamily="2" charset="0"/>
              </a:rPr>
              <a:t> ut </a:t>
            </a:r>
            <a:r>
              <a:rPr lang="fr-FR" dirty="0" err="1">
                <a:solidFill>
                  <a:schemeClr val="bg1"/>
                </a:solidFill>
                <a:latin typeface="Darker Grotesque" pitchFamily="2" charset="0"/>
              </a:rPr>
              <a:t>labore</a:t>
            </a:r>
            <a:r>
              <a:rPr lang="fr-FR" dirty="0">
                <a:solidFill>
                  <a:schemeClr val="bg1"/>
                </a:solidFill>
                <a:latin typeface="Darker Grotesque" pitchFamily="2" charset="0"/>
              </a:rPr>
              <a:t> et </a:t>
            </a:r>
            <a:r>
              <a:rPr lang="fr-FR" dirty="0" err="1">
                <a:solidFill>
                  <a:schemeClr val="bg1"/>
                </a:solidFill>
                <a:latin typeface="Darker Grotesque" pitchFamily="2" charset="0"/>
              </a:rPr>
              <a:t>dolore</a:t>
            </a:r>
            <a:r>
              <a:rPr lang="fr-FR" dirty="0">
                <a:solidFill>
                  <a:schemeClr val="bg1"/>
                </a:solidFill>
                <a:latin typeface="Darker Grotesque" pitchFamily="2" charset="0"/>
              </a:rPr>
              <a:t> magna </a:t>
            </a:r>
            <a:r>
              <a:rPr lang="fr-FR" dirty="0" err="1">
                <a:solidFill>
                  <a:schemeClr val="bg1"/>
                </a:solidFill>
                <a:latin typeface="Darker Grotesque" pitchFamily="2" charset="0"/>
              </a:rPr>
              <a:t>aliqua</a:t>
            </a:r>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nostrud</a:t>
            </a:r>
            <a:r>
              <a:rPr lang="fr-FR" dirty="0">
                <a:solidFill>
                  <a:schemeClr val="bg1"/>
                </a:solidFill>
                <a:latin typeface="Darker Grotesque" pitchFamily="2" charset="0"/>
              </a:rPr>
              <a:t> </a:t>
            </a:r>
            <a:r>
              <a:rPr lang="fr-FR" dirty="0" err="1">
                <a:solidFill>
                  <a:schemeClr val="bg1"/>
                </a:solidFill>
                <a:latin typeface="Darker Grotesque" pitchFamily="2" charset="0"/>
              </a:rPr>
              <a:t>exercitation</a:t>
            </a:r>
            <a:r>
              <a:rPr lang="fr-FR" dirty="0">
                <a:solidFill>
                  <a:schemeClr val="bg1"/>
                </a:solidFill>
                <a:latin typeface="Darker Grotesque" pitchFamily="2" charset="0"/>
              </a:rPr>
              <a:t> </a:t>
            </a:r>
            <a:r>
              <a:rPr lang="fr-FR" dirty="0" err="1">
                <a:solidFill>
                  <a:schemeClr val="bg1"/>
                </a:solidFill>
                <a:latin typeface="Darker Grotesque" pitchFamily="2" charset="0"/>
              </a:rPr>
              <a:t>ullamco</a:t>
            </a:r>
            <a:r>
              <a:rPr lang="fr-FR" dirty="0">
                <a:solidFill>
                  <a:schemeClr val="bg1"/>
                </a:solidFill>
                <a:latin typeface="Darker Grotesque" pitchFamily="2" charset="0"/>
              </a:rPr>
              <a:t> </a:t>
            </a:r>
            <a:r>
              <a:rPr lang="fr-FR" dirty="0" err="1">
                <a:solidFill>
                  <a:schemeClr val="bg1"/>
                </a:solidFill>
                <a:latin typeface="Darker Grotesque" pitchFamily="2" charset="0"/>
              </a:rPr>
              <a:t>laboris</a:t>
            </a:r>
            <a:r>
              <a:rPr lang="fr-FR" dirty="0">
                <a:solidFill>
                  <a:schemeClr val="bg1"/>
                </a:solidFill>
                <a:latin typeface="Darker Grotesque" pitchFamily="2" charset="0"/>
              </a:rPr>
              <a:t> </a:t>
            </a:r>
            <a:r>
              <a:rPr lang="fr-FR" dirty="0" err="1">
                <a:solidFill>
                  <a:schemeClr val="bg1"/>
                </a:solidFill>
                <a:latin typeface="Darker Grotesque" pitchFamily="2" charset="0"/>
              </a:rPr>
              <a:t>nisi</a:t>
            </a:r>
            <a:r>
              <a:rPr lang="fr-FR" dirty="0">
                <a:solidFill>
                  <a:schemeClr val="bg1"/>
                </a:solidFill>
                <a:latin typeface="Darker Grotesque" pitchFamily="2" charset="0"/>
              </a:rPr>
              <a:t> ut </a:t>
            </a:r>
            <a:r>
              <a:rPr lang="fr-FR" dirty="0" err="1">
                <a:solidFill>
                  <a:schemeClr val="bg1"/>
                </a:solidFill>
                <a:latin typeface="Darker Grotesque" pitchFamily="2" charset="0"/>
              </a:rPr>
              <a:t>aliquip</a:t>
            </a:r>
            <a:r>
              <a:rPr lang="fr-FR" dirty="0">
                <a:solidFill>
                  <a:schemeClr val="bg1"/>
                </a:solidFill>
                <a:latin typeface="Darker Grotesque" pitchFamily="2" charset="0"/>
              </a:rPr>
              <a:t> ex </a:t>
            </a:r>
            <a:r>
              <a:rPr lang="fr-FR" dirty="0" err="1">
                <a:solidFill>
                  <a:schemeClr val="bg1"/>
                </a:solidFill>
                <a:latin typeface="Darker Grotesque" pitchFamily="2" charset="0"/>
              </a:rPr>
              <a:t>ea</a:t>
            </a:r>
            <a:r>
              <a:rPr lang="fr-FR" dirty="0">
                <a:solidFill>
                  <a:schemeClr val="bg1"/>
                </a:solidFill>
                <a:latin typeface="Darker Grotesque" pitchFamily="2" charset="0"/>
              </a:rPr>
              <a:t> commodo </a:t>
            </a:r>
            <a:r>
              <a:rPr lang="fr-FR" dirty="0" err="1">
                <a:solidFill>
                  <a:schemeClr val="bg1"/>
                </a:solidFill>
                <a:latin typeface="Darker Grotesque" pitchFamily="2" charset="0"/>
              </a:rPr>
              <a:t>consequat</a:t>
            </a:r>
            <a:r>
              <a:rPr lang="fr-FR" dirty="0">
                <a:solidFill>
                  <a:schemeClr val="bg1"/>
                </a:solidFill>
                <a:latin typeface="Darker Grotesque" pitchFamily="2" charset="0"/>
              </a:rPr>
              <a:t>.</a:t>
            </a:r>
          </a:p>
        </p:txBody>
      </p:sp>
      <p:cxnSp>
        <p:nvCxnSpPr>
          <p:cNvPr id="10" name="Connecteur droit 9">
            <a:extLst>
              <a:ext uri="{FF2B5EF4-FFF2-40B4-BE49-F238E27FC236}">
                <a16:creationId xmlns:a16="http://schemas.microsoft.com/office/drawing/2014/main" id="{5A8BEAB5-3006-48CD-605F-2B60F96650B3}"/>
              </a:ext>
            </a:extLst>
          </p:cNvPr>
          <p:cNvCxnSpPr>
            <a:cxnSpLocks/>
          </p:cNvCxnSpPr>
          <p:nvPr/>
        </p:nvCxnSpPr>
        <p:spPr>
          <a:xfrm>
            <a:off x="471240" y="3033625"/>
            <a:ext cx="111676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CCBB3C6C-B2B0-3062-2BC3-1218B192BFFC}"/>
              </a:ext>
            </a:extLst>
          </p:cNvPr>
          <p:cNvCxnSpPr>
            <a:cxnSpLocks/>
          </p:cNvCxnSpPr>
          <p:nvPr/>
        </p:nvCxnSpPr>
        <p:spPr>
          <a:xfrm>
            <a:off x="471240" y="6037713"/>
            <a:ext cx="111676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538939A2-8256-AE8B-B308-DFD2DDF12527}"/>
              </a:ext>
            </a:extLst>
          </p:cNvPr>
          <p:cNvCxnSpPr>
            <a:cxnSpLocks/>
          </p:cNvCxnSpPr>
          <p:nvPr/>
        </p:nvCxnSpPr>
        <p:spPr>
          <a:xfrm flipV="1">
            <a:off x="3360951" y="3033625"/>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F315866D-1B95-4D5E-2A90-97D2F5E60101}"/>
              </a:ext>
            </a:extLst>
          </p:cNvPr>
          <p:cNvCxnSpPr>
            <a:cxnSpLocks/>
          </p:cNvCxnSpPr>
          <p:nvPr/>
        </p:nvCxnSpPr>
        <p:spPr>
          <a:xfrm flipV="1">
            <a:off x="5605622" y="3033625"/>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BB689A74-C0E7-A244-89E6-BBFF47FDFA70}"/>
              </a:ext>
            </a:extLst>
          </p:cNvPr>
          <p:cNvCxnSpPr>
            <a:cxnSpLocks/>
          </p:cNvCxnSpPr>
          <p:nvPr/>
        </p:nvCxnSpPr>
        <p:spPr>
          <a:xfrm flipV="1">
            <a:off x="7850293" y="3033625"/>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EEEF15AA-2E64-41E8-E6B9-218310402ECC}"/>
              </a:ext>
            </a:extLst>
          </p:cNvPr>
          <p:cNvCxnSpPr>
            <a:cxnSpLocks/>
          </p:cNvCxnSpPr>
          <p:nvPr/>
        </p:nvCxnSpPr>
        <p:spPr>
          <a:xfrm flipV="1">
            <a:off x="10094964" y="3033625"/>
            <a:ext cx="0" cy="30040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ZoneTexte 31">
            <a:extLst>
              <a:ext uri="{FF2B5EF4-FFF2-40B4-BE49-F238E27FC236}">
                <a16:creationId xmlns:a16="http://schemas.microsoft.com/office/drawing/2014/main" id="{5CF73647-9E47-DB96-73F3-C3CA0CAA1DE3}"/>
              </a:ext>
            </a:extLst>
          </p:cNvPr>
          <p:cNvSpPr txBox="1"/>
          <p:nvPr/>
        </p:nvSpPr>
        <p:spPr>
          <a:xfrm>
            <a:off x="467575" y="3242528"/>
            <a:ext cx="2840952" cy="646331"/>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a:t>
            </a:r>
          </a:p>
        </p:txBody>
      </p:sp>
      <p:sp>
        <p:nvSpPr>
          <p:cNvPr id="34" name="ZoneTexte 33">
            <a:extLst>
              <a:ext uri="{FF2B5EF4-FFF2-40B4-BE49-F238E27FC236}">
                <a16:creationId xmlns:a16="http://schemas.microsoft.com/office/drawing/2014/main" id="{485C5DE5-B35F-28E4-5A0E-6FF56CC5A28B}"/>
              </a:ext>
            </a:extLst>
          </p:cNvPr>
          <p:cNvSpPr txBox="1"/>
          <p:nvPr/>
        </p:nvSpPr>
        <p:spPr>
          <a:xfrm>
            <a:off x="467575" y="4151891"/>
            <a:ext cx="2495227" cy="646331"/>
          </a:xfrm>
          <a:prstGeom prst="rect">
            <a:avLst/>
          </a:prstGeom>
          <a:noFill/>
        </p:spPr>
        <p:txBody>
          <a:bodyPr wrap="square">
            <a:spAutoFit/>
          </a:bodyPr>
          <a:lstStyle/>
          <a:p>
            <a:r>
              <a:rPr lang="fr-FR" dirty="0">
                <a:solidFill>
                  <a:schemeClr val="bg1"/>
                </a:solidFill>
                <a:latin typeface="Darker Grotesque" pitchFamily="2" charset="0"/>
              </a:rPr>
              <a:t>. Ut </a:t>
            </a:r>
            <a:r>
              <a:rPr lang="fr-FR" dirty="0" err="1">
                <a:solidFill>
                  <a:schemeClr val="bg1"/>
                </a:solidFill>
                <a:latin typeface="Darker Grotesque" pitchFamily="2" charset="0"/>
              </a:rPr>
              <a:t>enim</a:t>
            </a:r>
            <a:r>
              <a:rPr lang="fr-FR" dirty="0">
                <a:solidFill>
                  <a:schemeClr val="bg1"/>
                </a:solidFill>
                <a:latin typeface="Darker Grotesque" pitchFamily="2" charset="0"/>
              </a:rPr>
              <a:t> ad </a:t>
            </a:r>
            <a:r>
              <a:rPr lang="fr-FR" dirty="0" err="1">
                <a:solidFill>
                  <a:schemeClr val="bg1"/>
                </a:solidFill>
                <a:latin typeface="Darker Grotesque" pitchFamily="2" charset="0"/>
              </a:rPr>
              <a:t>minim</a:t>
            </a:r>
            <a:r>
              <a:rPr lang="fr-FR" dirty="0">
                <a:solidFill>
                  <a:schemeClr val="bg1"/>
                </a:solidFill>
                <a:latin typeface="Darker Grotesque" pitchFamily="2" charset="0"/>
              </a:rPr>
              <a:t> </a:t>
            </a:r>
            <a:r>
              <a:rPr lang="fr-FR" dirty="0" err="1">
                <a:solidFill>
                  <a:schemeClr val="bg1"/>
                </a:solidFill>
                <a:latin typeface="Darker Grotesque" pitchFamily="2" charset="0"/>
              </a:rPr>
              <a:t>veniam</a:t>
            </a:r>
            <a:r>
              <a:rPr lang="fr-FR" dirty="0">
                <a:solidFill>
                  <a:schemeClr val="bg1"/>
                </a:solidFill>
                <a:latin typeface="Darker Grotesque" pitchFamily="2" charset="0"/>
              </a:rPr>
              <a:t>, </a:t>
            </a:r>
            <a:r>
              <a:rPr lang="fr-FR" dirty="0" err="1">
                <a:solidFill>
                  <a:schemeClr val="bg1"/>
                </a:solidFill>
                <a:latin typeface="Darker Grotesque" pitchFamily="2" charset="0"/>
              </a:rPr>
              <a:t>quis</a:t>
            </a:r>
            <a:r>
              <a:rPr lang="fr-FR" dirty="0">
                <a:solidFill>
                  <a:schemeClr val="bg1"/>
                </a:solidFill>
                <a:latin typeface="Darker Grotesque" pitchFamily="2" charset="0"/>
              </a:rPr>
              <a:t> </a:t>
            </a:r>
            <a:r>
              <a:rPr lang="fr-FR" dirty="0" err="1">
                <a:solidFill>
                  <a:schemeClr val="bg1"/>
                </a:solidFill>
                <a:latin typeface="Darker Grotesque" pitchFamily="2" charset="0"/>
              </a:rPr>
              <a:t>nostrud</a:t>
            </a:r>
            <a:r>
              <a:rPr lang="fr-FR" dirty="0">
                <a:solidFill>
                  <a:schemeClr val="bg1"/>
                </a:solidFill>
                <a:latin typeface="Darker Grotesque" pitchFamily="2" charset="0"/>
              </a:rPr>
              <a:t> </a:t>
            </a:r>
            <a:r>
              <a:rPr lang="fr-FR" dirty="0" err="1">
                <a:solidFill>
                  <a:schemeClr val="bg1"/>
                </a:solidFill>
                <a:latin typeface="Darker Grotesque" pitchFamily="2" charset="0"/>
              </a:rPr>
              <a:t>exercitation</a:t>
            </a:r>
            <a:endParaRPr lang="fr-FR" dirty="0"/>
          </a:p>
        </p:txBody>
      </p:sp>
      <p:sp>
        <p:nvSpPr>
          <p:cNvPr id="35" name="ZoneTexte 34">
            <a:extLst>
              <a:ext uri="{FF2B5EF4-FFF2-40B4-BE49-F238E27FC236}">
                <a16:creationId xmlns:a16="http://schemas.microsoft.com/office/drawing/2014/main" id="{20225598-FFAB-0151-D83A-19FA474253C8}"/>
              </a:ext>
            </a:extLst>
          </p:cNvPr>
          <p:cNvSpPr txBox="1"/>
          <p:nvPr/>
        </p:nvSpPr>
        <p:spPr>
          <a:xfrm>
            <a:off x="467575" y="5018105"/>
            <a:ext cx="2840952" cy="646331"/>
          </a:xfrm>
          <a:prstGeom prst="rect">
            <a:avLst/>
          </a:prstGeom>
          <a:noFill/>
        </p:spPr>
        <p:txBody>
          <a:bodyPr wrap="square">
            <a:spAutoFit/>
          </a:bodyPr>
          <a:lstStyle/>
          <a:p>
            <a:r>
              <a:rPr lang="fr-FR" dirty="0">
                <a:solidFill>
                  <a:schemeClr val="bg1"/>
                </a:solidFill>
                <a:latin typeface="Darker Grotesque" pitchFamily="2" charset="0"/>
              </a:rPr>
              <a:t>Lorem ipsum </a:t>
            </a:r>
            <a:r>
              <a:rPr lang="fr-FR" dirty="0" err="1">
                <a:solidFill>
                  <a:schemeClr val="bg1"/>
                </a:solidFill>
                <a:latin typeface="Darker Grotesque" pitchFamily="2" charset="0"/>
              </a:rPr>
              <a:t>dolor</a:t>
            </a:r>
            <a:r>
              <a:rPr lang="fr-FR" dirty="0">
                <a:solidFill>
                  <a:schemeClr val="bg1"/>
                </a:solidFill>
                <a:latin typeface="Darker Grotesque" pitchFamily="2" charset="0"/>
              </a:rPr>
              <a:t> </a:t>
            </a:r>
            <a:r>
              <a:rPr lang="fr-FR" dirty="0" err="1">
                <a:solidFill>
                  <a:schemeClr val="bg1"/>
                </a:solidFill>
                <a:latin typeface="Darker Grotesque" pitchFamily="2" charset="0"/>
              </a:rPr>
              <a:t>sit</a:t>
            </a:r>
            <a:r>
              <a:rPr lang="fr-FR" dirty="0">
                <a:solidFill>
                  <a:schemeClr val="bg1"/>
                </a:solidFill>
                <a:latin typeface="Darker Grotesque" pitchFamily="2" charset="0"/>
              </a:rPr>
              <a:t> </a:t>
            </a:r>
            <a:r>
              <a:rPr lang="fr-FR" dirty="0" err="1">
                <a:solidFill>
                  <a:schemeClr val="bg1"/>
                </a:solidFill>
                <a:latin typeface="Darker Grotesque" pitchFamily="2" charset="0"/>
              </a:rPr>
              <a:t>amet</a:t>
            </a:r>
            <a:r>
              <a:rPr lang="fr-FR" dirty="0">
                <a:solidFill>
                  <a:schemeClr val="bg1"/>
                </a:solidFill>
                <a:latin typeface="Darker Grotesque" pitchFamily="2" charset="0"/>
              </a:rPr>
              <a:t>, </a:t>
            </a:r>
            <a:r>
              <a:rPr lang="fr-FR" dirty="0" err="1">
                <a:solidFill>
                  <a:schemeClr val="bg1"/>
                </a:solidFill>
                <a:latin typeface="Darker Grotesque" pitchFamily="2" charset="0"/>
              </a:rPr>
              <a:t>consectetur</a:t>
            </a:r>
            <a:r>
              <a:rPr lang="fr-FR" dirty="0">
                <a:solidFill>
                  <a:schemeClr val="bg1"/>
                </a:solidFill>
                <a:latin typeface="Darker Grotesque" pitchFamily="2" charset="0"/>
              </a:rPr>
              <a:t> </a:t>
            </a:r>
            <a:r>
              <a:rPr lang="fr-FR" dirty="0" err="1">
                <a:solidFill>
                  <a:schemeClr val="bg1"/>
                </a:solidFill>
                <a:latin typeface="Darker Grotesque" pitchFamily="2" charset="0"/>
              </a:rPr>
              <a:t>adipiscing</a:t>
            </a:r>
            <a:r>
              <a:rPr lang="fr-FR" dirty="0">
                <a:solidFill>
                  <a:schemeClr val="bg1"/>
                </a:solidFill>
                <a:latin typeface="Darker Grotesque" pitchFamily="2" charset="0"/>
              </a:rPr>
              <a:t> </a:t>
            </a:r>
            <a:r>
              <a:rPr lang="fr-FR" dirty="0" err="1">
                <a:solidFill>
                  <a:schemeClr val="bg1"/>
                </a:solidFill>
                <a:latin typeface="Darker Grotesque" pitchFamily="2" charset="0"/>
              </a:rPr>
              <a:t>elit</a:t>
            </a:r>
            <a:r>
              <a:rPr lang="fr-FR" dirty="0">
                <a:solidFill>
                  <a:schemeClr val="bg1"/>
                </a:solidFill>
                <a:latin typeface="Darker Grotesque" pitchFamily="2" charset="0"/>
              </a:rPr>
              <a:t>. </a:t>
            </a:r>
          </a:p>
        </p:txBody>
      </p:sp>
      <p:sp>
        <p:nvSpPr>
          <p:cNvPr id="36" name="ZoneTexte 35">
            <a:extLst>
              <a:ext uri="{FF2B5EF4-FFF2-40B4-BE49-F238E27FC236}">
                <a16:creationId xmlns:a16="http://schemas.microsoft.com/office/drawing/2014/main" id="{9AF4258D-A5A2-F818-3068-9E03ABBBCD28}"/>
              </a:ext>
            </a:extLst>
          </p:cNvPr>
          <p:cNvSpPr txBox="1"/>
          <p:nvPr/>
        </p:nvSpPr>
        <p:spPr>
          <a:xfrm>
            <a:off x="3630268" y="2591112"/>
            <a:ext cx="1508671" cy="369332"/>
          </a:xfrm>
          <a:prstGeom prst="rect">
            <a:avLst/>
          </a:prstGeom>
          <a:noFill/>
        </p:spPr>
        <p:txBody>
          <a:bodyPr wrap="square">
            <a:spAutoFit/>
          </a:bodyPr>
          <a:lstStyle/>
          <a:p>
            <a:pPr algn="ctr"/>
            <a:r>
              <a:rPr lang="fr-FR" b="1" dirty="0">
                <a:solidFill>
                  <a:schemeClr val="bg1"/>
                </a:solidFill>
                <a:latin typeface="Darker Grotesque" pitchFamily="2" charset="0"/>
              </a:rPr>
              <a:t>Janvier 2026</a:t>
            </a:r>
          </a:p>
        </p:txBody>
      </p:sp>
      <p:sp>
        <p:nvSpPr>
          <p:cNvPr id="37" name="ZoneTexte 36">
            <a:extLst>
              <a:ext uri="{FF2B5EF4-FFF2-40B4-BE49-F238E27FC236}">
                <a16:creationId xmlns:a16="http://schemas.microsoft.com/office/drawing/2014/main" id="{14088252-598C-230A-012A-24E158E2884D}"/>
              </a:ext>
            </a:extLst>
          </p:cNvPr>
          <p:cNvSpPr txBox="1"/>
          <p:nvPr/>
        </p:nvSpPr>
        <p:spPr>
          <a:xfrm>
            <a:off x="5890438" y="2588675"/>
            <a:ext cx="1508671" cy="369332"/>
          </a:xfrm>
          <a:prstGeom prst="rect">
            <a:avLst/>
          </a:prstGeom>
          <a:noFill/>
        </p:spPr>
        <p:txBody>
          <a:bodyPr wrap="square">
            <a:spAutoFit/>
          </a:bodyPr>
          <a:lstStyle/>
          <a:p>
            <a:pPr algn="ctr"/>
            <a:r>
              <a:rPr lang="fr-FR" b="1" dirty="0">
                <a:solidFill>
                  <a:schemeClr val="bg1"/>
                </a:solidFill>
                <a:latin typeface="Darker Grotesque" pitchFamily="2" charset="0"/>
              </a:rPr>
              <a:t>Février 2026</a:t>
            </a:r>
          </a:p>
        </p:txBody>
      </p:sp>
      <p:sp>
        <p:nvSpPr>
          <p:cNvPr id="38" name="ZoneTexte 37">
            <a:extLst>
              <a:ext uri="{FF2B5EF4-FFF2-40B4-BE49-F238E27FC236}">
                <a16:creationId xmlns:a16="http://schemas.microsoft.com/office/drawing/2014/main" id="{FAE536D3-8C40-3305-43EA-05F507E80405}"/>
              </a:ext>
            </a:extLst>
          </p:cNvPr>
          <p:cNvSpPr txBox="1"/>
          <p:nvPr/>
        </p:nvSpPr>
        <p:spPr>
          <a:xfrm>
            <a:off x="8150608" y="2586238"/>
            <a:ext cx="1508671" cy="369332"/>
          </a:xfrm>
          <a:prstGeom prst="rect">
            <a:avLst/>
          </a:prstGeom>
          <a:noFill/>
        </p:spPr>
        <p:txBody>
          <a:bodyPr wrap="square">
            <a:spAutoFit/>
          </a:bodyPr>
          <a:lstStyle/>
          <a:p>
            <a:pPr algn="ctr"/>
            <a:r>
              <a:rPr lang="fr-FR" b="1" dirty="0">
                <a:solidFill>
                  <a:schemeClr val="bg1"/>
                </a:solidFill>
                <a:latin typeface="Darker Grotesque" pitchFamily="2" charset="0"/>
              </a:rPr>
              <a:t>Mars 2026</a:t>
            </a:r>
          </a:p>
        </p:txBody>
      </p:sp>
      <p:sp>
        <p:nvSpPr>
          <p:cNvPr id="39" name="Rectangle : coins arrondis 38">
            <a:extLst>
              <a:ext uri="{FF2B5EF4-FFF2-40B4-BE49-F238E27FC236}">
                <a16:creationId xmlns:a16="http://schemas.microsoft.com/office/drawing/2014/main" id="{1695ED2F-5707-4F90-2F54-3B399BC52967}"/>
              </a:ext>
            </a:extLst>
          </p:cNvPr>
          <p:cNvSpPr/>
          <p:nvPr/>
        </p:nvSpPr>
        <p:spPr>
          <a:xfrm>
            <a:off x="3360951" y="3429000"/>
            <a:ext cx="3783768" cy="260057"/>
          </a:xfrm>
          <a:prstGeom prst="roundRect">
            <a:avLst>
              <a:gd name="adj" fmla="val 50000"/>
            </a:avLst>
          </a:prstGeom>
          <a:solidFill>
            <a:schemeClr val="bg1"/>
          </a:solidFill>
          <a:ln>
            <a:noFill/>
          </a:ln>
          <a:effectLst>
            <a:innerShdw blurRad="114300">
              <a:schemeClr val="bg2">
                <a:lumMod val="9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 coins arrondis 39">
            <a:extLst>
              <a:ext uri="{FF2B5EF4-FFF2-40B4-BE49-F238E27FC236}">
                <a16:creationId xmlns:a16="http://schemas.microsoft.com/office/drawing/2014/main" id="{D5031F38-DD37-AB54-8FC2-C6ECC1CCCC2B}"/>
              </a:ext>
            </a:extLst>
          </p:cNvPr>
          <p:cNvSpPr/>
          <p:nvPr/>
        </p:nvSpPr>
        <p:spPr>
          <a:xfrm>
            <a:off x="6033540" y="4328071"/>
            <a:ext cx="4061413" cy="223640"/>
          </a:xfrm>
          <a:prstGeom prst="roundRect">
            <a:avLst>
              <a:gd name="adj" fmla="val 50000"/>
            </a:avLst>
          </a:prstGeom>
          <a:solidFill>
            <a:schemeClr val="bg1"/>
          </a:solidFill>
          <a:ln>
            <a:noFill/>
          </a:ln>
          <a:effectLst>
            <a:innerShdw blurRad="114300">
              <a:schemeClr val="bg2">
                <a:lumMod val="9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 coins arrondis 40">
            <a:extLst>
              <a:ext uri="{FF2B5EF4-FFF2-40B4-BE49-F238E27FC236}">
                <a16:creationId xmlns:a16="http://schemas.microsoft.com/office/drawing/2014/main" id="{E13BDE82-654B-6553-8662-F73099272C7C}"/>
              </a:ext>
            </a:extLst>
          </p:cNvPr>
          <p:cNvSpPr/>
          <p:nvPr/>
        </p:nvSpPr>
        <p:spPr>
          <a:xfrm>
            <a:off x="7850293" y="5192406"/>
            <a:ext cx="4061413" cy="223640"/>
          </a:xfrm>
          <a:prstGeom prst="roundRect">
            <a:avLst>
              <a:gd name="adj" fmla="val 50000"/>
            </a:avLst>
          </a:prstGeom>
          <a:solidFill>
            <a:schemeClr val="bg1"/>
          </a:solidFill>
          <a:ln>
            <a:noFill/>
          </a:ln>
          <a:effectLst>
            <a:innerShdw blurRad="114300">
              <a:schemeClr val="bg2">
                <a:lumMod val="9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579059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1354</TotalTime>
  <Words>980</Words>
  <Application>Microsoft Office PowerPoint</Application>
  <PresentationFormat>Grand écran</PresentationFormat>
  <Paragraphs>93</Paragraphs>
  <Slides>11</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Calibri Light</vt:lpstr>
      <vt:lpstr>Darker Grotesque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Rutherford</dc:creator>
  <cp:lastModifiedBy>Joseph Rutherford</cp:lastModifiedBy>
  <cp:revision>5</cp:revision>
  <dcterms:created xsi:type="dcterms:W3CDTF">2026-02-23T22:28:59Z</dcterms:created>
  <dcterms:modified xsi:type="dcterms:W3CDTF">2026-04-04T16:24:20Z</dcterms:modified>
</cp:coreProperties>
</file>